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925" r:id="rId2"/>
    <p:sldId id="952" r:id="rId3"/>
    <p:sldId id="862" r:id="rId4"/>
    <p:sldId id="861" r:id="rId5"/>
    <p:sldId id="967" r:id="rId6"/>
    <p:sldId id="970" r:id="rId7"/>
    <p:sldId id="969" r:id="rId8"/>
    <p:sldId id="972" r:id="rId9"/>
    <p:sldId id="974" r:id="rId10"/>
    <p:sldId id="977" r:id="rId11"/>
    <p:sldId id="986" r:id="rId12"/>
    <p:sldId id="987" r:id="rId13"/>
    <p:sldId id="979" r:id="rId14"/>
    <p:sldId id="981" r:id="rId15"/>
    <p:sldId id="975" r:id="rId16"/>
    <p:sldId id="982" r:id="rId17"/>
    <p:sldId id="983" r:id="rId18"/>
    <p:sldId id="985" r:id="rId19"/>
    <p:sldId id="984" r:id="rId20"/>
    <p:sldId id="980" r:id="rId21"/>
    <p:sldId id="989" r:id="rId22"/>
    <p:sldId id="988" r:id="rId23"/>
    <p:sldId id="994" r:id="rId24"/>
    <p:sldId id="992" r:id="rId25"/>
    <p:sldId id="995" r:id="rId26"/>
    <p:sldId id="996" r:id="rId27"/>
    <p:sldId id="997" r:id="rId28"/>
    <p:sldId id="998" r:id="rId29"/>
    <p:sldId id="999" r:id="rId30"/>
    <p:sldId id="835" r:id="rId3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FAD4"/>
    <a:srgbClr val="5EC3D0"/>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08" autoAdjust="0"/>
    <p:restoredTop sz="66927" autoAdjust="0"/>
  </p:normalViewPr>
  <p:slideViewPr>
    <p:cSldViewPr>
      <p:cViewPr varScale="1">
        <p:scale>
          <a:sx n="63" d="100"/>
          <a:sy n="63" d="100"/>
        </p:scale>
        <p:origin x="1784" y="18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ference.wolfram.com/language/ref/Tanh.html" TargetMode="External"/><Relationship Id="rId4" Type="http://schemas.openxmlformats.org/officeDocument/2006/relationships/hyperlink" Target="https://en.wikipedia.org/wiki/Rectifier_(neural_network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18025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13</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68040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14</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2058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54903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2106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If</a:t>
            </a:r>
            <a:r>
              <a:rPr lang="en-US" sz="1200" b="0" i="0" kern="1200" baseline="0" dirty="0" smtClean="0">
                <a:solidFill>
                  <a:schemeClr val="tx1"/>
                </a:solidFill>
                <a:effectLst/>
                <a:latin typeface="Arial" charset="0"/>
                <a:ea typeface="+mn-ea"/>
                <a:cs typeface="+mn-cs"/>
              </a:rPr>
              <a:t> f(t) = 0 vector, </a:t>
            </a:r>
            <a:r>
              <a:rPr lang="en-US" sz="1200" b="0" i="0" kern="1200" baseline="0" dirty="0" smtClean="0">
                <a:solidFill>
                  <a:schemeClr val="tx1"/>
                </a:solidFill>
                <a:effectLst/>
                <a:latin typeface="Arial" charset="0"/>
                <a:ea typeface="+mn-ea"/>
                <a:cs typeface="+mn-cs"/>
              </a:rPr>
              <a:t>then </a:t>
            </a:r>
            <a:r>
              <a:rPr lang="en-US" sz="1200" b="0" i="0" kern="1200" baseline="0" dirty="0" smtClean="0">
                <a:solidFill>
                  <a:schemeClr val="tx1"/>
                </a:solidFill>
                <a:effectLst/>
                <a:latin typeface="Arial" charset="0"/>
                <a:ea typeface="+mn-ea"/>
                <a:cs typeface="+mn-cs"/>
              </a:rPr>
              <a:t>we forget the </a:t>
            </a:r>
            <a:r>
              <a:rPr lang="en-US" sz="1200" b="0" i="0" kern="1200" baseline="0" dirty="0" smtClean="0">
                <a:solidFill>
                  <a:schemeClr val="tx1"/>
                </a:solidFill>
                <a:effectLst/>
                <a:latin typeface="Arial" charset="0"/>
                <a:ea typeface="+mn-ea"/>
                <a:cs typeface="+mn-cs"/>
              </a:rPr>
              <a:t>past</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Sigmoid between 0 and 1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so think of it as remember current info (1) or forget it (0)</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Sentiment analysis: </a:t>
            </a:r>
          </a:p>
          <a:p>
            <a:pPr fontAlgn="base"/>
            <a:r>
              <a:rPr lang="en-US" sz="1200" b="0" i="0" kern="1200" dirty="0" smtClean="0">
                <a:solidFill>
                  <a:schemeClr val="tx1"/>
                </a:solidFill>
                <a:effectLst/>
                <a:latin typeface="Arial" charset="0"/>
                <a:ea typeface="+mn-ea"/>
                <a:cs typeface="+mn-cs"/>
              </a:rPr>
              <a:t>1)</a:t>
            </a:r>
          </a:p>
          <a:p>
            <a:pPr fontAlgn="base"/>
            <a:r>
              <a:rPr lang="mr-IN" sz="1200" b="0" i="0" kern="120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.long irrelevant</a:t>
            </a:r>
            <a:r>
              <a:rPr lang="en-US" sz="1200" b="0" i="0" kern="1200" baseline="0" dirty="0" smtClean="0">
                <a:solidFill>
                  <a:schemeClr val="tx1"/>
                </a:solidFill>
                <a:effectLst/>
                <a:latin typeface="Arial" charset="0"/>
                <a:ea typeface="+mn-ea"/>
                <a:cs typeface="+mn-cs"/>
              </a:rPr>
              <a:t> movie plot</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and then “I liked the movie.” --</a:t>
            </a:r>
          </a:p>
          <a:p>
            <a:pPr fontAlgn="base"/>
            <a:r>
              <a:rPr lang="en-US" sz="1200" b="0" i="0" kern="1200" baseline="0" dirty="0" smtClean="0">
                <a:solidFill>
                  <a:schemeClr val="tx1"/>
                </a:solidFill>
                <a:effectLst/>
                <a:latin typeface="Arial" charset="0"/>
                <a:ea typeface="+mn-ea"/>
                <a:cs typeface="+mn-cs"/>
              </a:rPr>
              <a:t>Process the sequence, as you come to the “liked the movie” part, you forget the hidden states before because this is more relevant info</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2)</a:t>
            </a:r>
          </a:p>
          <a:p>
            <a:pPr fontAlgn="base"/>
            <a:r>
              <a:rPr lang="en-US" sz="1200" b="0" i="0" kern="1200" baseline="0" dirty="0" smtClean="0">
                <a:solidFill>
                  <a:schemeClr val="tx1"/>
                </a:solidFill>
                <a:effectLst/>
                <a:latin typeface="Arial" charset="0"/>
                <a:ea typeface="+mn-ea"/>
                <a:cs typeface="+mn-cs"/>
              </a:rPr>
              <a:t>“The movie was boring” and then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long story why he didn’t like it</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Arial" charset="0"/>
                <a:ea typeface="+mn-ea"/>
                <a:cs typeface="+mn-cs"/>
              </a:rPr>
              <a:t>You want keep the info ”movie was boring” till the end of the sequence so update cell state values so that you remember this</a:t>
            </a:r>
          </a:p>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9657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Input gate, </a:t>
            </a:r>
            <a:r>
              <a:rPr lang="en-US" sz="1200" b="0" i="0" kern="1200" dirty="0" err="1" smtClean="0">
                <a:solidFill>
                  <a:schemeClr val="tx1"/>
                </a:solidFill>
                <a:effectLst/>
                <a:latin typeface="Arial" charset="0"/>
                <a:ea typeface="+mn-ea"/>
                <a:cs typeface="+mn-cs"/>
              </a:rPr>
              <a:t>i</a:t>
            </a:r>
            <a:r>
              <a:rPr lang="en-US" sz="1200" b="0" i="0" kern="1200" dirty="0" smtClean="0">
                <a:solidFill>
                  <a:schemeClr val="tx1"/>
                </a:solidFill>
                <a:effectLst/>
                <a:latin typeface="Arial" charset="0"/>
                <a:ea typeface="+mn-ea"/>
                <a:cs typeface="+mn-cs"/>
              </a:rPr>
              <a:t>(t)</a:t>
            </a:r>
            <a:r>
              <a:rPr lang="en-US" sz="1200" b="0" i="0" kern="1200" baseline="0" dirty="0" smtClean="0">
                <a:solidFill>
                  <a:schemeClr val="tx1"/>
                </a:solidFill>
                <a:effectLst/>
                <a:latin typeface="Arial" charset="0"/>
                <a:ea typeface="+mn-ea"/>
                <a:cs typeface="+mn-cs"/>
              </a:rPr>
              <a:t> - how much this current cell matters</a:t>
            </a:r>
          </a:p>
          <a:p>
            <a:pPr fontAlgn="base"/>
            <a:endParaRPr lang="en-US" sz="1200" b="0" i="0" kern="1200" baseline="0" dirty="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New memory cell </a:t>
            </a:r>
            <a:r>
              <a:rPr lang="en-US" sz="1200" b="0" i="0" kern="1200" baseline="0" dirty="0" err="1" smtClean="0">
                <a:solidFill>
                  <a:schemeClr val="tx1"/>
                </a:solidFill>
                <a:effectLst/>
                <a:latin typeface="Arial" charset="0"/>
                <a:ea typeface="+mn-ea"/>
                <a:cs typeface="+mn-cs"/>
              </a:rPr>
              <a:t>C_bar</a:t>
            </a:r>
            <a:r>
              <a:rPr lang="en-US" sz="1200" b="0" i="0" kern="1200" baseline="0" dirty="0" smtClean="0">
                <a:solidFill>
                  <a:schemeClr val="tx1"/>
                </a:solidFill>
                <a:effectLst/>
                <a:latin typeface="Arial" charset="0"/>
                <a:ea typeface="+mn-ea"/>
                <a:cs typeface="+mn-cs"/>
              </a:rPr>
              <a:t> (t</a:t>
            </a:r>
            <a:r>
              <a:rPr lang="en-US" sz="1200" b="0" i="0" kern="1200" baseline="0" dirty="0" smtClean="0">
                <a:solidFill>
                  <a:schemeClr val="tx1"/>
                </a:solidFill>
                <a:effectLst/>
                <a:latin typeface="Arial" charset="0"/>
                <a:ea typeface="+mn-ea"/>
                <a:cs typeface="+mn-cs"/>
              </a:rPr>
              <a:t>)  - vanilla RNN formula</a:t>
            </a:r>
            <a:endParaRPr lang="en-US" sz="1200" b="0" i="0" kern="1200" baseline="0" dirty="0" smtClean="0">
              <a:solidFill>
                <a:schemeClr val="tx1"/>
              </a:solidFill>
              <a:effectLst/>
              <a:latin typeface="Arial" charset="0"/>
              <a:ea typeface="+mn-ea"/>
              <a:cs typeface="+mn-cs"/>
            </a:endParaRP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Final memory cell , </a:t>
            </a:r>
            <a:r>
              <a:rPr lang="en-US" sz="1200" b="0" i="0" kern="1200" baseline="0" dirty="0" smtClean="0">
                <a:solidFill>
                  <a:schemeClr val="tx1"/>
                </a:solidFill>
                <a:effectLst/>
                <a:latin typeface="Arial" charset="0"/>
                <a:ea typeface="+mn-ea"/>
                <a:cs typeface="+mn-cs"/>
              </a:rPr>
              <a:t>C(t)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combine how much we want to forget past memory cell with how much the current memory cell </a:t>
            </a:r>
            <a:r>
              <a:rPr lang="en-US" sz="1200" b="0" i="0" kern="1200" baseline="0" dirty="0" smtClean="0">
                <a:solidFill>
                  <a:schemeClr val="tx1"/>
                </a:solidFill>
                <a:effectLst/>
                <a:latin typeface="Arial" charset="0"/>
                <a:ea typeface="+mn-ea"/>
                <a:cs typeface="+mn-cs"/>
              </a:rPr>
              <a:t>matters</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Example)</a:t>
            </a:r>
          </a:p>
          <a:p>
            <a:pPr fontAlgn="base"/>
            <a:r>
              <a:rPr lang="en-US" sz="1200" b="0" i="0" kern="1200" baseline="0" dirty="0" smtClean="0">
                <a:solidFill>
                  <a:schemeClr val="tx1"/>
                </a:solidFill>
                <a:effectLst/>
                <a:latin typeface="Arial" charset="0"/>
                <a:ea typeface="+mn-ea"/>
                <a:cs typeface="+mn-cs"/>
              </a:rPr>
              <a:t>“The movie was boring” and then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long story why he didn’t like it</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Arial" charset="0"/>
                <a:ea typeface="+mn-ea"/>
                <a:cs typeface="+mn-cs"/>
              </a:rPr>
              <a:t>You want keep the info ”movie was boring” till the end of the sequence so update cell state values so that you remember this</a:t>
            </a:r>
          </a:p>
        </p:txBody>
      </p:sp>
    </p:spTree>
    <p:extLst>
      <p:ext uri="{BB962C8B-B14F-4D97-AF65-F5344CB8AC3E}">
        <p14:creationId xmlns:p14="http://schemas.microsoft.com/office/powerpoint/2010/main" val="169673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Output gate, o(t) </a:t>
            </a:r>
            <a:r>
              <a:rPr lang="mr-IN" sz="1200" b="0" i="0" kern="120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how much this</a:t>
            </a:r>
            <a:r>
              <a:rPr lang="en-US" sz="1200" b="0" i="0" kern="1200" baseline="0" dirty="0" smtClean="0">
                <a:solidFill>
                  <a:schemeClr val="tx1"/>
                </a:solidFill>
                <a:effectLst/>
                <a:latin typeface="Arial" charset="0"/>
                <a:ea typeface="+mn-ea"/>
                <a:cs typeface="+mn-cs"/>
              </a:rPr>
              <a:t> cell is exposed (determines what sort of matters for prediction vs. what info matters to keep around for future)</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Hidden state, h(t)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what to keep around for later</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At current state, this cell is not important (don’t output it) but feel that it might be important later (update in hidden state</a:t>
            </a:r>
            <a:r>
              <a:rPr lang="en-US" sz="1200" b="0" i="0" kern="1200" baseline="0" dirty="0" smtClean="0">
                <a:solidFill>
                  <a:schemeClr val="tx1"/>
                </a:solidFill>
                <a:effectLst/>
                <a:latin typeface="Arial" charset="0"/>
                <a:ea typeface="+mn-ea"/>
                <a:cs typeface="+mn-cs"/>
              </a:rPr>
              <a:t>).</a:t>
            </a:r>
          </a:p>
          <a:p>
            <a:pPr fontAlgn="base"/>
            <a:endParaRPr lang="en-US" sz="1200" b="0" i="0" kern="1200" baseline="0" dirty="0" smtClean="0">
              <a:solidFill>
                <a:schemeClr val="tx1"/>
              </a:solidFill>
              <a:effectLst/>
              <a:latin typeface="Arial" charset="0"/>
              <a:ea typeface="+mn-ea"/>
              <a:cs typeface="+mn-cs"/>
            </a:endParaRPr>
          </a:p>
          <a:p>
            <a:pPr fontAlgn="base"/>
            <a:r>
              <a:rPr lang="en-US" sz="1200" b="0" i="0" kern="1200" baseline="0" dirty="0" smtClean="0">
                <a:solidFill>
                  <a:schemeClr val="tx1"/>
                </a:solidFill>
                <a:effectLst/>
                <a:latin typeface="Arial" charset="0"/>
                <a:ea typeface="+mn-ea"/>
                <a:cs typeface="+mn-cs"/>
              </a:rPr>
              <a:t>Why so many gates and not just 1 or 2?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there is GRU which is 1 less but they still have update/reset gates</a:t>
            </a:r>
          </a:p>
          <a:p>
            <a:pPr fontAlgn="base"/>
            <a:r>
              <a:rPr lang="en-US" sz="1200" b="0" i="0" kern="1200" baseline="0" dirty="0" smtClean="0">
                <a:solidFill>
                  <a:schemeClr val="tx1"/>
                </a:solidFill>
                <a:effectLst/>
                <a:latin typeface="Arial" charset="0"/>
                <a:ea typeface="+mn-ea"/>
                <a:cs typeface="+mn-cs"/>
              </a:rPr>
              <a:t>I think it helps the network decouple the logic between what to remember from previous states and how much this current info is valuable</a:t>
            </a: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7912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1538896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http://</a:t>
            </a:r>
            <a:r>
              <a:rPr lang="en-US" dirty="0" err="1" smtClean="0"/>
              <a:t>andyljones.tumblr.com</a:t>
            </a:r>
            <a:r>
              <a:rPr lang="en-US" dirty="0" smtClean="0"/>
              <a:t>/post/110998971763/an-explanation-of-</a:t>
            </a:r>
            <a:r>
              <a:rPr lang="en-US" dirty="0" err="1" smtClean="0"/>
              <a:t>xavier</a:t>
            </a:r>
            <a:r>
              <a:rPr lang="en-US" dirty="0" smtClean="0"/>
              <a:t>-initialization</a:t>
            </a:r>
          </a:p>
          <a:p>
            <a:pPr eaLnBrk="1" hangingPunct="1"/>
            <a:r>
              <a:rPr lang="en-US" dirty="0" smtClean="0"/>
              <a:t>http://cs224d.stanford.edu/lectures/CS224d-Lecture6.pdf</a:t>
            </a:r>
          </a:p>
        </p:txBody>
      </p:sp>
    </p:spTree>
    <p:extLst>
      <p:ext uri="{BB962C8B-B14F-4D97-AF65-F5344CB8AC3E}">
        <p14:creationId xmlns:p14="http://schemas.microsoft.com/office/powerpoint/2010/main" val="945353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Here,</a:t>
            </a:r>
            <a:r>
              <a:rPr lang="en-US" baseline="0" dirty="0" smtClean="0"/>
              <a:t> refer to the RNN diagram with weights </a:t>
            </a:r>
            <a:r>
              <a:rPr lang="en-US" baseline="0" dirty="0" smtClean="0"/>
              <a:t>U , </a:t>
            </a:r>
            <a:r>
              <a:rPr lang="en-US" baseline="0" dirty="0" smtClean="0"/>
              <a:t>W, V. The W here is referring to </a:t>
            </a:r>
            <a:r>
              <a:rPr lang="en-US" baseline="0" dirty="0" smtClean="0"/>
              <a:t>the U (input -&gt; hidden), W (hidden -&gt; hidden) </a:t>
            </a:r>
            <a:r>
              <a:rPr lang="en-US" baseline="0" dirty="0" smtClean="0"/>
              <a:t>of that diagram.</a:t>
            </a:r>
            <a:endParaRPr lang="en-US" dirty="0" smtClean="0"/>
          </a:p>
        </p:txBody>
      </p:sp>
    </p:spTree>
    <p:extLst>
      <p:ext uri="{BB962C8B-B14F-4D97-AF65-F5344CB8AC3E}">
        <p14:creationId xmlns:p14="http://schemas.microsoft.com/office/powerpoint/2010/main" val="170457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53414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55926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25</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1) Falcons</a:t>
            </a:r>
            <a:r>
              <a:rPr lang="en-US" baseline="0" dirty="0" smtClean="0"/>
              <a:t> </a:t>
            </a:r>
            <a:r>
              <a:rPr lang="mr-IN" baseline="0" dirty="0" smtClean="0"/>
              <a:t>–</a:t>
            </a:r>
            <a:r>
              <a:rPr lang="en-US" baseline="0" dirty="0" smtClean="0"/>
              <a:t> ambiguous -</a:t>
            </a:r>
            <a:r>
              <a:rPr lang="en-US" baseline="0" dirty="0" smtClean="0">
                <a:sym typeface="Wingdings"/>
              </a:rPr>
              <a:t> the team Atlanta Falcons</a:t>
            </a:r>
          </a:p>
          <a:p>
            <a:pPr eaLnBrk="1" hangingPunct="1"/>
            <a:endParaRPr lang="en-US" baseline="0" dirty="0" smtClean="0">
              <a:sym typeface="Wingdings"/>
            </a:endParaRPr>
          </a:p>
          <a:p>
            <a:pPr eaLnBrk="1" hangingPunct="1"/>
            <a:r>
              <a:rPr lang="en-US" baseline="0" dirty="0" smtClean="0">
                <a:sym typeface="Wingdings"/>
              </a:rPr>
              <a:t>2) Condition </a:t>
            </a:r>
            <a:r>
              <a:rPr lang="mr-IN" baseline="0" dirty="0" smtClean="0">
                <a:sym typeface="Wingdings"/>
              </a:rPr>
              <a:t>–</a:t>
            </a:r>
            <a:r>
              <a:rPr lang="en-US" baseline="0" dirty="0" smtClean="0">
                <a:sym typeface="Wingdings"/>
              </a:rPr>
              <a:t> before he died</a:t>
            </a:r>
          </a:p>
          <a:p>
            <a:pPr eaLnBrk="1" hangingPunct="1"/>
            <a:endParaRPr lang="en-US" baseline="0" dirty="0" smtClean="0">
              <a:sym typeface="Wingdings"/>
            </a:endParaRPr>
          </a:p>
          <a:p>
            <a:pPr eaLnBrk="1" hangingPunct="1"/>
            <a:r>
              <a:rPr lang="en-US" baseline="0" dirty="0" smtClean="0">
                <a:sym typeface="Wingdings"/>
              </a:rPr>
              <a:t>3) Multiple answers</a:t>
            </a:r>
          </a:p>
          <a:p>
            <a:pPr eaLnBrk="1" hangingPunct="1"/>
            <a:endParaRPr lang="en-US" dirty="0" smtClean="0"/>
          </a:p>
        </p:txBody>
      </p:sp>
    </p:spTree>
    <p:extLst>
      <p:ext uri="{BB962C8B-B14F-4D97-AF65-F5344CB8AC3E}">
        <p14:creationId xmlns:p14="http://schemas.microsoft.com/office/powerpoint/2010/main" val="190166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195400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212238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36723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dirty="0" smtClean="0"/>
          </a:p>
        </p:txBody>
      </p:sp>
    </p:spTree>
    <p:extLst>
      <p:ext uri="{BB962C8B-B14F-4D97-AF65-F5344CB8AC3E}">
        <p14:creationId xmlns:p14="http://schemas.microsoft.com/office/powerpoint/2010/main" val="99401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Traditional neural networks can’t do this, and it seems like a major shortcoming. For example, imagine you want to classify what kind of event is happening at every point in a movie. It’s unclear how a traditional neural network could use its reasoning about previous events in the film to inform later ones.</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A glaring limitation of Vanilla Neural Networks (and also Convolutional Networks) is that their API is too constrained: 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sz="1200" b="0" i="1" kern="1200" dirty="0" smtClean="0">
                <a:solidFill>
                  <a:schemeClr val="tx1"/>
                </a:solidFill>
                <a:effectLst/>
                <a:latin typeface="Arial" charset="0"/>
                <a:ea typeface="+mn-ea"/>
                <a:cs typeface="+mn-cs"/>
              </a:rPr>
              <a:t>sequences</a:t>
            </a:r>
            <a:r>
              <a:rPr lang="en-US" sz="1200" b="0" i="0" kern="1200" dirty="0" smtClean="0">
                <a:solidFill>
                  <a:schemeClr val="tx1"/>
                </a:solidFill>
                <a:effectLst/>
                <a:latin typeface="Arial" charset="0"/>
                <a:ea typeface="+mn-ea"/>
                <a:cs typeface="+mn-cs"/>
              </a:rPr>
              <a:t> of vectors: Sequences in the input, the output, or in the most general case both.</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Sometimes, we only need to look at recent information to perform the present task. For example, consider a language model trying to predict the next word based on the previous ones. If we are trying to predict the last word in “the clouds are in the </a:t>
            </a:r>
            <a:r>
              <a:rPr lang="en-US" sz="1200" b="0" i="1" kern="1200" dirty="0" smtClean="0">
                <a:solidFill>
                  <a:schemeClr val="tx1"/>
                </a:solidFill>
                <a:effectLst/>
                <a:latin typeface="Arial" charset="0"/>
                <a:ea typeface="+mn-ea"/>
                <a:cs typeface="+mn-cs"/>
              </a:rPr>
              <a:t>sky</a:t>
            </a:r>
            <a:r>
              <a:rPr lang="en-US" sz="1200" b="0" i="0" kern="1200" dirty="0" smtClean="0">
                <a:solidFill>
                  <a:schemeClr val="tx1"/>
                </a:solidFill>
                <a:effectLst/>
                <a:latin typeface="Arial" charset="0"/>
                <a:ea typeface="+mn-ea"/>
                <a:cs typeface="+mn-cs"/>
              </a:rPr>
              <a:t>,” we don’t need any further context – it’s pretty obvious the next word is going to be sky. In such cases, where the gap between the relevant information and the place that it’s needed is small, RNNs can learn to use the past information.</a:t>
            </a:r>
            <a:endParaRPr lang="en-US" dirty="0" smtClean="0"/>
          </a:p>
          <a:p>
            <a:pPr eaLnBrk="1" hangingPunct="1"/>
            <a:endParaRPr lang="en-US" dirty="0" smtClean="0"/>
          </a:p>
        </p:txBody>
      </p:sp>
    </p:spTree>
    <p:extLst>
      <p:ext uri="{BB962C8B-B14F-4D97-AF65-F5344CB8AC3E}">
        <p14:creationId xmlns:p14="http://schemas.microsoft.com/office/powerpoint/2010/main" val="153804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7</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sz="1200" b="0" i="0" kern="1200" dirty="0" smtClean="0">
                <a:solidFill>
                  <a:schemeClr val="tx1"/>
                </a:solidFill>
                <a:effectLst/>
                <a:latin typeface="Arial" charset="0"/>
                <a:ea typeface="+mn-ea"/>
                <a:cs typeface="+mn-cs"/>
              </a:rPr>
              <a:t>From left to right: </a:t>
            </a:r>
            <a:r>
              <a:rPr lang="en-US" sz="1200" b="1" i="0" kern="1200" dirty="0" smtClean="0">
                <a:solidFill>
                  <a:schemeClr val="tx1"/>
                </a:solidFill>
                <a:effectLst/>
                <a:latin typeface="Arial" charset="0"/>
                <a:ea typeface="+mn-ea"/>
                <a:cs typeface="+mn-cs"/>
              </a:rPr>
              <a:t>(1)</a:t>
            </a:r>
            <a:r>
              <a:rPr lang="en-US" sz="1200" b="0" i="0" kern="1200" dirty="0" smtClean="0">
                <a:solidFill>
                  <a:schemeClr val="tx1"/>
                </a:solidFill>
                <a:effectLst/>
                <a:latin typeface="Arial" charset="0"/>
                <a:ea typeface="+mn-ea"/>
                <a:cs typeface="+mn-cs"/>
              </a:rPr>
              <a:t> Vanilla mode of processing without RNN, from fixed-sized input to fixed-sized output (e.g. image classification). </a:t>
            </a:r>
            <a:r>
              <a:rPr lang="en-US" sz="1200" b="1" i="0" kern="1200" dirty="0" smtClean="0">
                <a:solidFill>
                  <a:schemeClr val="tx1"/>
                </a:solidFill>
                <a:effectLst/>
                <a:latin typeface="Arial" charset="0"/>
                <a:ea typeface="+mn-ea"/>
                <a:cs typeface="+mn-cs"/>
              </a:rPr>
              <a:t>(2)</a:t>
            </a:r>
            <a:r>
              <a:rPr lang="en-US" sz="1200" b="0" i="0" kern="1200" dirty="0" smtClean="0">
                <a:solidFill>
                  <a:schemeClr val="tx1"/>
                </a:solidFill>
                <a:effectLst/>
                <a:latin typeface="Arial" charset="0"/>
                <a:ea typeface="+mn-ea"/>
                <a:cs typeface="+mn-cs"/>
              </a:rPr>
              <a:t> Sequence output (e.g. image captioning takes an image and outputs a sentence of words). </a:t>
            </a:r>
            <a:r>
              <a:rPr lang="en-US" sz="1200" b="1" i="0" kern="1200" dirty="0" smtClean="0">
                <a:solidFill>
                  <a:schemeClr val="tx1"/>
                </a:solidFill>
                <a:effectLst/>
                <a:latin typeface="Arial" charset="0"/>
                <a:ea typeface="+mn-ea"/>
                <a:cs typeface="+mn-cs"/>
              </a:rPr>
              <a:t>(3)</a:t>
            </a:r>
            <a:r>
              <a:rPr lang="en-US" sz="1200" b="0" i="0" kern="1200" dirty="0" smtClean="0">
                <a:solidFill>
                  <a:schemeClr val="tx1"/>
                </a:solidFill>
                <a:effectLst/>
                <a:latin typeface="Arial" charset="0"/>
                <a:ea typeface="+mn-ea"/>
                <a:cs typeface="+mn-cs"/>
              </a:rPr>
              <a:t> Sequence input (e.g. sentiment analysis where a given sentence is classified as expressing positive or negative sentiment). </a:t>
            </a:r>
            <a:r>
              <a:rPr lang="en-US" sz="1200" b="1" i="0" kern="1200" dirty="0" smtClean="0">
                <a:solidFill>
                  <a:schemeClr val="tx1"/>
                </a:solidFill>
                <a:effectLst/>
                <a:latin typeface="Arial" charset="0"/>
                <a:ea typeface="+mn-ea"/>
                <a:cs typeface="+mn-cs"/>
              </a:rPr>
              <a:t>(4)</a:t>
            </a:r>
            <a:r>
              <a:rPr lang="en-US" sz="1200" b="0" i="0" kern="1200" dirty="0" smtClean="0">
                <a:solidFill>
                  <a:schemeClr val="tx1"/>
                </a:solidFill>
                <a:effectLst/>
                <a:latin typeface="Arial" charset="0"/>
                <a:ea typeface="+mn-ea"/>
                <a:cs typeface="+mn-cs"/>
              </a:rPr>
              <a:t> Sequence input and sequence output (e.g. Machine Translation: an RNN reads a sentence in English and then outputs a sentence in French). </a:t>
            </a:r>
            <a:r>
              <a:rPr lang="en-US" sz="1200" b="1" i="0" kern="1200" dirty="0" smtClean="0">
                <a:solidFill>
                  <a:schemeClr val="tx1"/>
                </a:solidFill>
                <a:effectLst/>
                <a:latin typeface="Arial" charset="0"/>
                <a:ea typeface="+mn-ea"/>
                <a:cs typeface="+mn-cs"/>
              </a:rPr>
              <a:t>(5)</a:t>
            </a:r>
            <a:r>
              <a:rPr lang="en-US" sz="1200" b="0" i="0" kern="1200" dirty="0" smtClean="0">
                <a:solidFill>
                  <a:schemeClr val="tx1"/>
                </a:solidFill>
                <a:effectLst/>
                <a:latin typeface="Arial" charset="0"/>
                <a:ea typeface="+mn-ea"/>
                <a:cs typeface="+mn-cs"/>
              </a:rPr>
              <a:t> Synced sequence input and output (e.g. video classification where we wish to label each frame of the video). Notice that in every case are no pre-specified constraints on the lengths sequences because the recurrent transformation (green) is fixed and can be applied as many times as we like</a:t>
            </a:r>
            <a:endParaRPr lang="en-US" dirty="0" smtClean="0"/>
          </a:p>
        </p:txBody>
      </p:sp>
    </p:spTree>
    <p:extLst>
      <p:ext uri="{BB962C8B-B14F-4D97-AF65-F5344CB8AC3E}">
        <p14:creationId xmlns:p14="http://schemas.microsoft.com/office/powerpoint/2010/main" val="98976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8</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0293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fontAlgn="base"/>
            <a:r>
              <a:rPr lang="en-US" sz="1200" b="0" i="0" kern="1200" dirty="0" smtClean="0">
                <a:solidFill>
                  <a:schemeClr val="tx1"/>
                </a:solidFill>
                <a:effectLst/>
                <a:latin typeface="Arial" charset="0"/>
                <a:ea typeface="+mn-ea"/>
                <a:cs typeface="+mn-cs"/>
              </a:rPr>
              <a:t>Mention</a:t>
            </a:r>
            <a:r>
              <a:rPr lang="en-US" sz="1200" b="0" i="0" kern="1200" baseline="0" dirty="0" smtClean="0">
                <a:solidFill>
                  <a:schemeClr val="tx1"/>
                </a:solidFill>
                <a:effectLst/>
                <a:latin typeface="Arial" charset="0"/>
                <a:ea typeface="+mn-ea"/>
                <a:cs typeface="+mn-cs"/>
              </a:rPr>
              <a:t> that ‘s’ in this slide is the hidden state </a:t>
            </a:r>
            <a:r>
              <a:rPr lang="mr-IN" sz="1200" b="0" i="0" kern="1200" baseline="0" dirty="0" smtClean="0">
                <a:solidFill>
                  <a:schemeClr val="tx1"/>
                </a:solidFill>
                <a:effectLst/>
                <a:latin typeface="Arial" charset="0"/>
                <a:ea typeface="+mn-ea"/>
                <a:cs typeface="+mn-cs"/>
              </a:rPr>
              <a:t>–</a:t>
            </a:r>
            <a:r>
              <a:rPr lang="en-US" sz="1200" b="0" i="0" kern="1200" baseline="0" dirty="0" smtClean="0">
                <a:solidFill>
                  <a:schemeClr val="tx1"/>
                </a:solidFill>
                <a:effectLst/>
                <a:latin typeface="Arial" charset="0"/>
                <a:ea typeface="+mn-ea"/>
                <a:cs typeface="+mn-cs"/>
              </a:rPr>
              <a:t> ‘h’ in the previous slide!</a:t>
            </a:r>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x(t) is the input at time step . For example,  could be a one-hot vector corresponding to the second word of a sentence.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 s is the hidden state at time step . It’s the “memory” of the network.  is calculated based on the previous hidden state and the input at the current step: . The function  usually is a nonlinearity such as </a:t>
            </a:r>
            <a:r>
              <a:rPr lang="en-US" sz="1200" b="0" i="0" u="none" strike="noStrike" kern="1200" dirty="0" smtClean="0">
                <a:solidFill>
                  <a:schemeClr val="tx1"/>
                </a:solidFill>
                <a:effectLst/>
                <a:latin typeface="Arial" charset="0"/>
                <a:ea typeface="+mn-ea"/>
                <a:cs typeface="+mn-cs"/>
                <a:hlinkClick r:id="rId3"/>
              </a:rPr>
              <a:t>tanh</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4"/>
              </a:rPr>
              <a:t>ReLU</a:t>
            </a:r>
            <a:r>
              <a:rPr lang="en-US" sz="1200" b="0" i="0" kern="1200" dirty="0" smtClean="0">
                <a:solidFill>
                  <a:schemeClr val="tx1"/>
                </a:solidFill>
                <a:effectLst/>
                <a:latin typeface="Arial" charset="0"/>
                <a:ea typeface="+mn-ea"/>
                <a:cs typeface="+mn-cs"/>
              </a:rPr>
              <a:t>.  , which is required to calculate the first hidden state, is typically initialized to all zeroes.</a:t>
            </a:r>
          </a:p>
          <a:p>
            <a:pPr fontAlgn="base"/>
            <a:r>
              <a:rPr lang="en-US" sz="1200" b="0" i="0" kern="1200" dirty="0" smtClean="0">
                <a:solidFill>
                  <a:schemeClr val="tx1"/>
                </a:solidFill>
                <a:effectLst/>
                <a:latin typeface="Arial" charset="0"/>
                <a:ea typeface="+mn-ea"/>
                <a:cs typeface="+mn-cs"/>
              </a:rPr>
              <a:t>s(t) = f(</a:t>
            </a:r>
            <a:r>
              <a:rPr lang="en-US" sz="1200" b="0" i="0" kern="1200" dirty="0" err="1" smtClean="0">
                <a:solidFill>
                  <a:schemeClr val="tx1"/>
                </a:solidFill>
                <a:effectLst/>
                <a:latin typeface="Arial" charset="0"/>
                <a:ea typeface="+mn-ea"/>
                <a:cs typeface="+mn-cs"/>
              </a:rPr>
              <a:t>U.x</a:t>
            </a:r>
            <a:r>
              <a:rPr lang="en-US" sz="1200" b="0" i="0" kern="1200" dirty="0" smtClean="0">
                <a:solidFill>
                  <a:schemeClr val="tx1"/>
                </a:solidFill>
                <a:effectLst/>
                <a:latin typeface="Arial" charset="0"/>
                <a:ea typeface="+mn-ea"/>
                <a:cs typeface="+mn-cs"/>
              </a:rPr>
              <a:t>(t) + W.s(t-1))</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o is the output at step . For example, if we wanted to predict the next word in a sentence it would be a vector of probabilities across our vocabulary. .</a:t>
            </a:r>
          </a:p>
          <a:p>
            <a:r>
              <a:rPr lang="en-US" dirty="0" smtClean="0"/>
              <a:t>o(t) = </a:t>
            </a:r>
            <a:r>
              <a:rPr lang="en-US" dirty="0" err="1" smtClean="0"/>
              <a:t>softmax</a:t>
            </a:r>
            <a:r>
              <a:rPr lang="en-US" dirty="0" smtClean="0"/>
              <a:t>(V.s(t))</a:t>
            </a:r>
            <a:br>
              <a:rPr lang="en-US" dirty="0" smtClean="0"/>
            </a:b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26600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47964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Problem: For classification you want to incorporate information from words both preceding and following.</a:t>
            </a:r>
          </a:p>
          <a:p>
            <a:pPr eaLnBrk="1" hangingPunct="1"/>
            <a:endParaRPr lang="en-US" dirty="0" smtClean="0"/>
          </a:p>
          <a:p>
            <a:pPr eaLnBrk="1" hangingPunct="1"/>
            <a:r>
              <a:rPr lang="en-US" dirty="0" smtClean="0"/>
              <a:t>Example:</a:t>
            </a:r>
            <a:r>
              <a:rPr lang="en-US" baseline="0" dirty="0" smtClean="0"/>
              <a:t> “Sean Penn acted horribly BUT overall, the movie was great!“</a:t>
            </a:r>
            <a:endParaRPr lang="en-US" dirty="0" smtClean="0"/>
          </a:p>
        </p:txBody>
      </p:sp>
    </p:spTree>
    <p:extLst>
      <p:ext uri="{BB962C8B-B14F-4D97-AF65-F5344CB8AC3E}">
        <p14:creationId xmlns:p14="http://schemas.microsoft.com/office/powerpoint/2010/main" val="165628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12</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smtClean="0"/>
              <a:t>Each memory layer passes an intermediate sequential representation to the next.</a:t>
            </a:r>
          </a:p>
        </p:txBody>
      </p:sp>
    </p:spTree>
    <p:extLst>
      <p:ext uri="{BB962C8B-B14F-4D97-AF65-F5344CB8AC3E}">
        <p14:creationId xmlns:p14="http://schemas.microsoft.com/office/powerpoint/2010/main" val="86156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594365"/>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Recurrent Neural Networks</a:t>
            </a:r>
            <a:endParaRPr lang="en-US" sz="3600" dirty="0">
              <a:solidFill>
                <a:schemeClr val="bg2"/>
              </a:solidFill>
              <a:latin typeface="Gill Sans"/>
              <a:cs typeface="Gill Sans"/>
            </a:endParaRPr>
          </a:p>
        </p:txBody>
      </p:sp>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smtClean="0">
                <a:solidFill>
                  <a:schemeClr val="bg2"/>
                </a:solidFill>
                <a:latin typeface="Gill Sans"/>
                <a:cs typeface="Gill Sans"/>
              </a:rPr>
              <a:t>DSG Meeting</a:t>
            </a:r>
            <a:endParaRPr lang="en-US" sz="28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Salman Mohammed</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June 7, 2017</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06263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Example: Character Language Model</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061682" y="1328424"/>
            <a:ext cx="7020636" cy="5529576"/>
          </a:xfrm>
          <a:prstGeom prst="rect">
            <a:avLst/>
          </a:prstGeom>
        </p:spPr>
      </p:pic>
    </p:spTree>
    <p:extLst>
      <p:ext uri="{BB962C8B-B14F-4D97-AF65-F5344CB8AC3E}">
        <p14:creationId xmlns:p14="http://schemas.microsoft.com/office/powerpoint/2010/main" val="15745772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Bi-directional RNNs</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749280" y="1524000"/>
            <a:ext cx="7645439" cy="4995333"/>
          </a:xfrm>
          <a:prstGeom prst="rect">
            <a:avLst/>
          </a:prstGeom>
        </p:spPr>
      </p:pic>
    </p:spTree>
    <p:extLst>
      <p:ext uri="{BB962C8B-B14F-4D97-AF65-F5344CB8AC3E}">
        <p14:creationId xmlns:p14="http://schemas.microsoft.com/office/powerpoint/2010/main" val="1694370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Deep Bi-directional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2032389" y="1447800"/>
            <a:ext cx="5079221" cy="4898893"/>
          </a:xfrm>
          <a:prstGeom prst="rect">
            <a:avLst/>
          </a:prstGeom>
        </p:spPr>
      </p:pic>
    </p:spTree>
    <p:extLst>
      <p:ext uri="{BB962C8B-B14F-4D97-AF65-F5344CB8AC3E}">
        <p14:creationId xmlns:p14="http://schemas.microsoft.com/office/powerpoint/2010/main" val="1398656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Backpropagation Through Time (BPTT) </a:t>
            </a:r>
          </a:p>
        </p:txBody>
      </p:sp>
      <p:sp>
        <p:nvSpPr>
          <p:cNvPr id="6" name="TextBox 5"/>
          <p:cNvSpPr txBox="1"/>
          <p:nvPr/>
        </p:nvSpPr>
        <p:spPr>
          <a:xfrm>
            <a:off x="0" y="1828800"/>
            <a:ext cx="9144000" cy="2123658"/>
          </a:xfrm>
          <a:prstGeom prst="rect">
            <a:avLst/>
          </a:prstGeom>
          <a:noFill/>
        </p:spPr>
        <p:txBody>
          <a:bodyPr wrap="square" rtlCol="0">
            <a:spAutoFit/>
          </a:bodyPr>
          <a:lstStyle/>
          <a:p>
            <a:pPr algn="ctr">
              <a:defRPr/>
            </a:pPr>
            <a:r>
              <a:rPr lang="en-US" sz="2200" b="0" kern="0" dirty="0" smtClean="0">
                <a:solidFill>
                  <a:srgbClr val="000000"/>
                </a:solidFill>
                <a:latin typeface="Gill Sans"/>
                <a:cs typeface="Gill Sans"/>
              </a:rPr>
              <a:t>Weights shared by all the time steps in the network</a:t>
            </a:r>
          </a:p>
          <a:p>
            <a:pPr algn="ctr">
              <a:defRPr/>
            </a:pPr>
            <a:endParaRPr lang="en-US" sz="2200" b="0" kern="0" dirty="0">
              <a:solidFill>
                <a:srgbClr val="000000"/>
              </a:solidFill>
              <a:latin typeface="Gill Sans"/>
              <a:cs typeface="Gill Sans"/>
            </a:endParaRPr>
          </a:p>
          <a:p>
            <a:pPr algn="ctr">
              <a:defRPr/>
            </a:pPr>
            <a:r>
              <a:rPr lang="en-US" sz="2200" b="0" kern="0" dirty="0" smtClean="0">
                <a:solidFill>
                  <a:srgbClr val="000000"/>
                </a:solidFill>
                <a:latin typeface="Gill Sans"/>
                <a:cs typeface="Gill Sans"/>
              </a:rPr>
              <a:t>To calculate gradient at </a:t>
            </a:r>
            <a:r>
              <a:rPr lang="en-US" sz="2200" b="0" i="1" kern="0" dirty="0" smtClean="0">
                <a:solidFill>
                  <a:srgbClr val="000000"/>
                </a:solidFill>
                <a:latin typeface="Gill Sans"/>
                <a:cs typeface="Gill Sans"/>
              </a:rPr>
              <a:t>t</a:t>
            </a:r>
            <a:r>
              <a:rPr lang="en-US" sz="2200" b="0" kern="0" dirty="0" smtClean="0">
                <a:solidFill>
                  <a:srgbClr val="000000"/>
                </a:solidFill>
                <a:latin typeface="Gill Sans"/>
                <a:cs typeface="Gill Sans"/>
              </a:rPr>
              <a:t>=3, </a:t>
            </a:r>
            <a:r>
              <a:rPr lang="en-US" sz="2200" b="0" kern="0" dirty="0" err="1" smtClean="0">
                <a:solidFill>
                  <a:srgbClr val="000000"/>
                </a:solidFill>
                <a:latin typeface="Gill Sans"/>
                <a:cs typeface="Gill Sans"/>
              </a:rPr>
              <a:t>backpropagate</a:t>
            </a:r>
            <a:r>
              <a:rPr lang="en-US" sz="2200" b="0" kern="0" dirty="0" smtClean="0">
                <a:solidFill>
                  <a:srgbClr val="000000"/>
                </a:solidFill>
                <a:latin typeface="Gill Sans"/>
                <a:cs typeface="Gill Sans"/>
              </a:rPr>
              <a:t> 2 steps and sum up gradients</a:t>
            </a:r>
          </a:p>
          <a:p>
            <a:pPr algn="ctr">
              <a:defRPr/>
            </a:pPr>
            <a:endParaRPr lang="en-US" sz="2200" b="0" kern="0" dirty="0">
              <a:solidFill>
                <a:srgbClr val="000000"/>
              </a:solidFill>
              <a:latin typeface="Gill Sans"/>
              <a:cs typeface="Gill Sans"/>
            </a:endParaRPr>
          </a:p>
          <a:p>
            <a:pPr algn="ctr">
              <a:defRPr/>
            </a:pPr>
            <a:endParaRPr lang="en-US" sz="2200" b="0" kern="0" dirty="0">
              <a:solidFill>
                <a:srgbClr val="000000"/>
              </a:solidFill>
              <a:latin typeface="Gill Sans"/>
              <a:cs typeface="Gill Sans"/>
            </a:endParaRPr>
          </a:p>
          <a:p>
            <a:pPr lvl="0" algn="ctr">
              <a:defRPr/>
            </a:pPr>
            <a:endParaRPr lang="en-US" sz="22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3429000"/>
            <a:ext cx="5952822" cy="3263244"/>
          </a:xfrm>
          <a:prstGeom prst="rect">
            <a:avLst/>
          </a:prstGeom>
        </p:spPr>
      </p:pic>
    </p:spTree>
    <p:extLst>
      <p:ext uri="{BB962C8B-B14F-4D97-AF65-F5344CB8AC3E}">
        <p14:creationId xmlns:p14="http://schemas.microsoft.com/office/powerpoint/2010/main" val="454716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Problem with RNNs</a:t>
            </a:r>
          </a:p>
        </p:txBody>
      </p:sp>
      <p:sp>
        <p:nvSpPr>
          <p:cNvPr id="6" name="TextBox 5"/>
          <p:cNvSpPr txBox="1"/>
          <p:nvPr/>
        </p:nvSpPr>
        <p:spPr>
          <a:xfrm>
            <a:off x="0" y="1657290"/>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Learning long-term dependencies</a:t>
            </a:r>
          </a:p>
          <a:p>
            <a:pPr lvl="0" algn="ctr">
              <a:defRPr/>
            </a:pPr>
            <a:r>
              <a:rPr lang="en-US" sz="2400" b="0" kern="0" dirty="0" smtClean="0">
                <a:solidFill>
                  <a:schemeClr val="accent5">
                    <a:lumMod val="50000"/>
                  </a:schemeClr>
                </a:solidFill>
                <a:latin typeface="Gill Sans"/>
                <a:cs typeface="Gill Sans"/>
              </a:rPr>
              <a:t>“I grew up in France </a:t>
            </a:r>
            <a:r>
              <a:rPr lang="mr-IN" sz="2400" b="0" kern="0" dirty="0" smtClean="0">
                <a:solidFill>
                  <a:schemeClr val="accent5">
                    <a:lumMod val="50000"/>
                  </a:schemeClr>
                </a:solidFill>
                <a:latin typeface="Gill Sans"/>
                <a:cs typeface="Gill Sans"/>
              </a:rPr>
              <a:t>…</a:t>
            </a:r>
            <a:r>
              <a:rPr lang="en-US" sz="2400" b="0" kern="0" dirty="0" smtClean="0">
                <a:solidFill>
                  <a:schemeClr val="accent5">
                    <a:lumMod val="50000"/>
                  </a:schemeClr>
                </a:solidFill>
                <a:latin typeface="Gill Sans"/>
                <a:cs typeface="Gill Sans"/>
              </a:rPr>
              <a:t> I speak fluent ____.”</a:t>
            </a:r>
          </a:p>
          <a:p>
            <a:pPr lvl="0" algn="ctr">
              <a:defRPr/>
            </a:pPr>
            <a:r>
              <a:rPr lang="en-US" sz="2400" b="0" kern="0" baseline="-25000" dirty="0" smtClean="0">
                <a:solidFill>
                  <a:srgbClr val="000000"/>
                </a:solidFill>
                <a:latin typeface="Gill Sans"/>
                <a:cs typeface="Gill Sans"/>
              </a:rPr>
              <a:t> </a:t>
            </a:r>
            <a:endParaRPr lang="en-US" sz="2400" b="0" kern="0" dirty="0">
              <a:solidFill>
                <a:schemeClr val="accent5">
                  <a:lumMod val="50000"/>
                </a:schemeClr>
              </a:solidFill>
              <a:latin typeface="Gill Sans"/>
              <a:cs typeface="Gill Sans"/>
            </a:endParaRPr>
          </a:p>
        </p:txBody>
      </p:sp>
      <p:sp>
        <p:nvSpPr>
          <p:cNvPr id="7" name="TextBox 6"/>
          <p:cNvSpPr txBox="1"/>
          <p:nvPr/>
        </p:nvSpPr>
        <p:spPr>
          <a:xfrm>
            <a:off x="0" y="2857619"/>
            <a:ext cx="9144000" cy="1200329"/>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Vanishing/Exploding gradient problem</a:t>
            </a:r>
          </a:p>
          <a:p>
            <a:pPr lvl="0" algn="ctr">
              <a:defRPr/>
            </a:pPr>
            <a:r>
              <a:rPr lang="en-US" sz="2400" b="0" kern="0" dirty="0">
                <a:solidFill>
                  <a:schemeClr val="accent5">
                    <a:lumMod val="50000"/>
                  </a:schemeClr>
                </a:solidFill>
                <a:latin typeface="Gill Sans"/>
                <a:cs typeface="Gill Sans"/>
              </a:rPr>
              <a:t>n</a:t>
            </a:r>
            <a:r>
              <a:rPr lang="en-US" sz="2400" b="0" kern="0" dirty="0" smtClean="0">
                <a:solidFill>
                  <a:schemeClr val="accent5">
                    <a:lumMod val="50000"/>
                  </a:schemeClr>
                </a:solidFill>
                <a:latin typeface="Gill Sans"/>
                <a:cs typeface="Gill Sans"/>
              </a:rPr>
              <a:t>otice that the same weight matrix is multiplied at each </a:t>
            </a:r>
          </a:p>
          <a:p>
            <a:pPr lvl="0" algn="ctr">
              <a:defRPr/>
            </a:pPr>
            <a:r>
              <a:rPr lang="en-US" sz="2400" b="0" kern="0" dirty="0" smtClean="0">
                <a:solidFill>
                  <a:schemeClr val="accent5">
                    <a:lumMod val="50000"/>
                  </a:schemeClr>
                </a:solidFill>
                <a:latin typeface="Gill Sans"/>
                <a:cs typeface="Gill Sans"/>
              </a:rPr>
              <a:t>time step during forward and backward propagation</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232646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Long </a:t>
            </a:r>
            <a:r>
              <a:rPr lang="en-US" sz="3600" b="0" kern="0" dirty="0" smtClean="0">
                <a:solidFill>
                  <a:srgbClr val="000000"/>
                </a:solidFill>
                <a:latin typeface="Gill Sans"/>
                <a:cs typeface="Gill Sans"/>
              </a:rPr>
              <a:t>Short Term </a:t>
            </a:r>
            <a:r>
              <a:rPr lang="en-US" sz="3600" b="0" kern="0" dirty="0" smtClean="0">
                <a:solidFill>
                  <a:srgbClr val="000000"/>
                </a:solidFill>
                <a:latin typeface="Gill Sans"/>
                <a:cs typeface="Gill Sans"/>
              </a:rPr>
              <a:t>Memory Networks (LSTMs)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Avoid long term dependency problem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information for a long time</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gated cells</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complex node with gates </a:t>
            </a:r>
            <a:r>
              <a:rPr lang="en-US" sz="2000" b="0" kern="0" dirty="0">
                <a:solidFill>
                  <a:srgbClr val="0070C0"/>
                </a:solidFill>
                <a:latin typeface="Gill Sans"/>
                <a:cs typeface="Gill Sans"/>
              </a:rPr>
              <a:t>controlling what information is passed </a:t>
            </a:r>
            <a:r>
              <a:rPr lang="en-US" sz="2000" b="0" kern="0" dirty="0" smtClean="0">
                <a:solidFill>
                  <a:srgbClr val="0070C0"/>
                </a:solidFill>
                <a:latin typeface="Gill Sans"/>
                <a:cs typeface="Gill Sans"/>
              </a:rPr>
              <a:t>through</a:t>
            </a:r>
          </a:p>
          <a:p>
            <a:pPr lvl="0" algn="ctr">
              <a:defRPr/>
            </a:pPr>
            <a:r>
              <a:rPr lang="en-US" sz="2000" b="0" kern="0" dirty="0" smtClean="0">
                <a:solidFill>
                  <a:srgbClr val="0070C0"/>
                </a:solidFill>
                <a:latin typeface="Gill Sans"/>
                <a:cs typeface="Gill Sans"/>
              </a:rPr>
              <a:t>maintains an additional “cell state” - </a:t>
            </a:r>
            <a:r>
              <a:rPr lang="en-US" sz="2000" b="0" kern="0" dirty="0" err="1" smtClean="0">
                <a:solidFill>
                  <a:srgbClr val="0070C0"/>
                </a:solidFill>
                <a:latin typeface="Gill Sans"/>
                <a:cs typeface="Gill Sans"/>
              </a:rPr>
              <a:t>c</a:t>
            </a:r>
            <a:r>
              <a:rPr lang="en-US" sz="2000" b="0" kern="0" baseline="-25000" dirty="0" err="1" smtClean="0">
                <a:solidFill>
                  <a:srgbClr val="0070C0"/>
                </a:solidFill>
                <a:latin typeface="Gill Sans"/>
                <a:cs typeface="Gill Sans"/>
              </a:rPr>
              <a:t>t</a:t>
            </a:r>
            <a:endParaRPr lang="en-US" sz="2000" b="0" kern="0" baseline="-25000" dirty="0">
              <a:solidFill>
                <a:srgbClr val="0070C0"/>
              </a:solidFill>
              <a:latin typeface="Gill Sans"/>
              <a:cs typeface="Gill Sans"/>
            </a:endParaRPr>
          </a:p>
        </p:txBody>
      </p:sp>
      <p:pic>
        <p:nvPicPr>
          <p:cNvPr id="3" name="Picture 2"/>
          <p:cNvPicPr>
            <a:picLocks noChangeAspect="1"/>
          </p:cNvPicPr>
          <p:nvPr/>
        </p:nvPicPr>
        <p:blipFill>
          <a:blip r:embed="rId3"/>
          <a:stretch>
            <a:fillRect/>
          </a:stretch>
        </p:blipFill>
        <p:spPr>
          <a:xfrm>
            <a:off x="1257300" y="3946914"/>
            <a:ext cx="6629400" cy="2884192"/>
          </a:xfrm>
          <a:prstGeom prst="rect">
            <a:avLst/>
          </a:prstGeom>
        </p:spPr>
      </p:pic>
    </p:spTree>
    <p:extLst>
      <p:ext uri="{BB962C8B-B14F-4D97-AF65-F5344CB8AC3E}">
        <p14:creationId xmlns:p14="http://schemas.microsoft.com/office/powerpoint/2010/main" val="1393063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RNNs vs. LSTMs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600200" y="1420009"/>
            <a:ext cx="5605145" cy="2252570"/>
          </a:xfrm>
          <a:prstGeom prst="rect">
            <a:avLst/>
          </a:prstGeom>
        </p:spPr>
      </p:pic>
      <p:pic>
        <p:nvPicPr>
          <p:cNvPr id="4" name="Picture 3"/>
          <p:cNvPicPr>
            <a:picLocks noChangeAspect="1"/>
          </p:cNvPicPr>
          <p:nvPr/>
        </p:nvPicPr>
        <p:blipFill>
          <a:blip r:embed="rId4"/>
          <a:stretch>
            <a:fillRect/>
          </a:stretch>
        </p:blipFill>
        <p:spPr>
          <a:xfrm>
            <a:off x="1371600" y="3822290"/>
            <a:ext cx="6452661" cy="2719046"/>
          </a:xfrm>
          <a:prstGeom prst="rect">
            <a:avLst/>
          </a:prstGeom>
        </p:spPr>
      </p:pic>
    </p:spTree>
    <p:extLst>
      <p:ext uri="{BB962C8B-B14F-4D97-AF65-F5344CB8AC3E}">
        <p14:creationId xmlns:p14="http://schemas.microsoft.com/office/powerpoint/2010/main" val="1914394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Forget Gate</a:t>
            </a:r>
            <a:endParaRPr lang="en-US" sz="3600" b="0" kern="0" dirty="0">
              <a:solidFill>
                <a:srgbClr val="000000"/>
              </a:solidFill>
              <a:latin typeface="Gill Sans"/>
              <a:cs typeface="Gill Sans"/>
            </a:endParaRPr>
          </a:p>
        </p:txBody>
      </p:sp>
      <p:pic>
        <p:nvPicPr>
          <p:cNvPr id="3" name="Picture 2"/>
          <p:cNvPicPr>
            <a:picLocks noChangeAspect="1"/>
          </p:cNvPicPr>
          <p:nvPr/>
        </p:nvPicPr>
        <p:blipFill>
          <a:blip r:embed="rId3"/>
          <a:stretch>
            <a:fillRect/>
          </a:stretch>
        </p:blipFill>
        <p:spPr>
          <a:xfrm>
            <a:off x="0" y="1891114"/>
            <a:ext cx="9144000" cy="3075772"/>
          </a:xfrm>
          <a:prstGeom prst="rect">
            <a:avLst/>
          </a:prstGeom>
        </p:spPr>
      </p:pic>
    </p:spTree>
    <p:extLst>
      <p:ext uri="{BB962C8B-B14F-4D97-AF65-F5344CB8AC3E}">
        <p14:creationId xmlns:p14="http://schemas.microsoft.com/office/powerpoint/2010/main" val="1241910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Update Cell State</a:t>
            </a:r>
          </a:p>
        </p:txBody>
      </p:sp>
      <p:pic>
        <p:nvPicPr>
          <p:cNvPr id="2" name="Picture 1"/>
          <p:cNvPicPr>
            <a:picLocks noChangeAspect="1"/>
          </p:cNvPicPr>
          <p:nvPr/>
        </p:nvPicPr>
        <p:blipFill>
          <a:blip r:embed="rId3"/>
          <a:stretch>
            <a:fillRect/>
          </a:stretch>
        </p:blipFill>
        <p:spPr>
          <a:xfrm>
            <a:off x="729318" y="1234440"/>
            <a:ext cx="7685363" cy="2531782"/>
          </a:xfrm>
          <a:prstGeom prst="rect">
            <a:avLst/>
          </a:prstGeom>
        </p:spPr>
      </p:pic>
      <p:pic>
        <p:nvPicPr>
          <p:cNvPr id="4" name="Picture 3"/>
          <p:cNvPicPr>
            <a:picLocks noChangeAspect="1"/>
          </p:cNvPicPr>
          <p:nvPr/>
        </p:nvPicPr>
        <p:blipFill>
          <a:blip r:embed="rId4"/>
          <a:stretch>
            <a:fillRect/>
          </a:stretch>
        </p:blipFill>
        <p:spPr>
          <a:xfrm>
            <a:off x="729318" y="3791622"/>
            <a:ext cx="7086600" cy="2553045"/>
          </a:xfrm>
          <a:prstGeom prst="rect">
            <a:avLst/>
          </a:prstGeom>
        </p:spPr>
      </p:pic>
    </p:spTree>
    <p:extLst>
      <p:ext uri="{BB962C8B-B14F-4D97-AF65-F5344CB8AC3E}">
        <p14:creationId xmlns:p14="http://schemas.microsoft.com/office/powerpoint/2010/main" val="975393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Output Gate</a:t>
            </a:r>
            <a:endParaRPr lang="en-US" sz="3600" b="0" kern="0" dirty="0">
              <a:solidFill>
                <a:srgbClr val="000000"/>
              </a:solidFill>
              <a:latin typeface="Gill Sans"/>
              <a:cs typeface="Gill Sans"/>
            </a:endParaRPr>
          </a:p>
        </p:txBody>
      </p:sp>
      <p:pic>
        <p:nvPicPr>
          <p:cNvPr id="6" name="Picture 5"/>
          <p:cNvPicPr>
            <a:picLocks noChangeAspect="1"/>
          </p:cNvPicPr>
          <p:nvPr/>
        </p:nvPicPr>
        <p:blipFill>
          <a:blip r:embed="rId3"/>
          <a:stretch>
            <a:fillRect/>
          </a:stretch>
        </p:blipFill>
        <p:spPr>
          <a:xfrm>
            <a:off x="0" y="1905000"/>
            <a:ext cx="9144000" cy="3200400"/>
          </a:xfrm>
          <a:prstGeom prst="rect">
            <a:avLst/>
          </a:prstGeom>
        </p:spPr>
      </p:pic>
    </p:spTree>
    <p:extLst>
      <p:ext uri="{BB962C8B-B14F-4D97-AF65-F5344CB8AC3E}">
        <p14:creationId xmlns:p14="http://schemas.microsoft.com/office/powerpoint/2010/main" val="1974281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318" y="2286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Acknowledgement</a:t>
            </a:r>
            <a:endParaRPr lang="en-US" sz="3600" b="0" kern="0" dirty="0">
              <a:solidFill>
                <a:srgbClr val="000000"/>
              </a:solidFill>
              <a:latin typeface="Gill Sans"/>
              <a:cs typeface="Gill Sans"/>
            </a:endParaRPr>
          </a:p>
        </p:txBody>
      </p:sp>
      <p:sp>
        <p:nvSpPr>
          <p:cNvPr id="6" name="TextBox 5"/>
          <p:cNvSpPr txBox="1"/>
          <p:nvPr/>
        </p:nvSpPr>
        <p:spPr>
          <a:xfrm>
            <a:off x="0" y="1219200"/>
            <a:ext cx="9124682" cy="5878532"/>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Andrej </a:t>
            </a:r>
            <a:r>
              <a:rPr lang="en-US" sz="2400" b="0" kern="0" dirty="0" err="1" smtClean="0">
                <a:solidFill>
                  <a:srgbClr val="000000"/>
                </a:solidFill>
                <a:latin typeface="Gill Sans"/>
                <a:cs typeface="Gill Sans"/>
              </a:rPr>
              <a:t>Karpathy</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karpathy.github.io</a:t>
            </a:r>
            <a:r>
              <a:rPr lang="en-US" sz="1400" b="0" kern="0" dirty="0">
                <a:solidFill>
                  <a:schemeClr val="accent5">
                    <a:lumMod val="75000"/>
                  </a:schemeClr>
                </a:solidFill>
                <a:latin typeface="Gill Sans"/>
                <a:cs typeface="Gill Sans"/>
              </a:rPr>
              <a:t>/2015/05/21/</a:t>
            </a:r>
            <a:r>
              <a:rPr lang="en-US" sz="1400" b="0" kern="0" dirty="0" err="1">
                <a:solidFill>
                  <a:schemeClr val="accent5">
                    <a:lumMod val="75000"/>
                  </a:schemeClr>
                </a:solidFill>
                <a:latin typeface="Gill Sans"/>
                <a:cs typeface="Gill Sans"/>
              </a:rPr>
              <a:t>rnn</a:t>
            </a:r>
            <a:r>
              <a:rPr lang="en-US" sz="1400" b="0" kern="0" dirty="0">
                <a:solidFill>
                  <a:schemeClr val="accent5">
                    <a:lumMod val="75000"/>
                  </a:schemeClr>
                </a:solidFill>
                <a:latin typeface="Gill Sans"/>
                <a:cs typeface="Gill Sans"/>
              </a:rPr>
              <a:t>-effectiveness</a:t>
            </a:r>
            <a:r>
              <a:rPr lang="en-US" sz="1400" b="0" kern="0" dirty="0" smtClean="0">
                <a:solidFill>
                  <a:schemeClr val="accent5">
                    <a:lumMod val="75000"/>
                  </a:schemeClr>
                </a:solidFill>
                <a:latin typeface="Gill Sans"/>
                <a:cs typeface="Gill Sans"/>
              </a:rPr>
              <a:t>/</a:t>
            </a:r>
          </a:p>
          <a:p>
            <a:pPr lvl="0" algn="ctr">
              <a:defRPr/>
            </a:pPr>
            <a:endParaRPr lang="en-US" sz="2400" b="0" kern="0" dirty="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Christopher </a:t>
            </a:r>
            <a:r>
              <a:rPr lang="en-US" sz="2400" b="0" kern="0" dirty="0" err="1" smtClean="0">
                <a:solidFill>
                  <a:srgbClr val="000000"/>
                </a:solidFill>
                <a:latin typeface="Gill Sans"/>
                <a:cs typeface="Gill Sans"/>
              </a:rPr>
              <a:t>Olah</a:t>
            </a:r>
            <a:endParaRPr lang="en-US" sz="2400" b="0" kern="0" dirty="0" smtClean="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colah.github.io</a:t>
            </a:r>
            <a:r>
              <a:rPr lang="en-US" sz="1400" b="0" kern="0" dirty="0" smtClean="0">
                <a:solidFill>
                  <a:schemeClr val="accent5">
                    <a:lumMod val="75000"/>
                  </a:schemeClr>
                </a:solidFill>
                <a:latin typeface="Gill Sans"/>
                <a:cs typeface="Gill Sans"/>
              </a:rPr>
              <a:t>/posts/2015-08-Understanding-LSTMs/</a:t>
            </a:r>
            <a:endParaRPr lang="en-US" sz="1400" b="0" kern="0" dirty="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Richard </a:t>
            </a:r>
            <a:r>
              <a:rPr lang="en-US" sz="2400" b="0" kern="0" dirty="0" err="1" smtClean="0">
                <a:solidFill>
                  <a:srgbClr val="000000"/>
                </a:solidFill>
                <a:latin typeface="Gill Sans"/>
                <a:cs typeface="Gill Sans"/>
              </a:rPr>
              <a:t>Socher</a:t>
            </a:r>
            <a:r>
              <a:rPr lang="en-US" sz="2400" b="0" kern="0" dirty="0" smtClean="0">
                <a:solidFill>
                  <a:srgbClr val="000000"/>
                </a:solidFill>
                <a:latin typeface="Gill Sans"/>
                <a:cs typeface="Gill Sans"/>
              </a:rPr>
              <a:t>, Christopher Manning</a:t>
            </a:r>
            <a:endParaRPr lang="en-US" sz="2400" b="0" kern="0" dirty="0">
              <a:solidFill>
                <a:srgbClr val="000000"/>
              </a:solidFill>
              <a:latin typeface="Gill Sans"/>
              <a:cs typeface="Gill Sans"/>
            </a:endParaRPr>
          </a:p>
          <a:p>
            <a:pPr lvl="0"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web.stanford.edu</a:t>
            </a:r>
            <a:r>
              <a:rPr lang="en-US" sz="1400" b="0" kern="0" dirty="0" smtClean="0">
                <a:solidFill>
                  <a:schemeClr val="accent5">
                    <a:lumMod val="75000"/>
                  </a:schemeClr>
                </a:solidFill>
                <a:latin typeface="Gill Sans"/>
                <a:cs typeface="Gill Sans"/>
              </a:rPr>
              <a:t>/class/cs224n/</a:t>
            </a:r>
            <a:r>
              <a:rPr lang="en-US" sz="1400" b="0" kern="0" dirty="0" err="1" smtClean="0">
                <a:solidFill>
                  <a:schemeClr val="accent5">
                    <a:lumMod val="75000"/>
                  </a:schemeClr>
                </a:solidFill>
                <a:latin typeface="Gill Sans"/>
                <a:cs typeface="Gill Sans"/>
              </a:rPr>
              <a:t>syllabus.html</a:t>
            </a:r>
            <a:endParaRPr lang="en-US" sz="1400" b="0" kern="0" dirty="0" smtClean="0">
              <a:solidFill>
                <a:schemeClr val="accent5">
                  <a:lumMod val="75000"/>
                </a:schemeClr>
              </a:solidFill>
              <a:latin typeface="Gill Sans"/>
              <a:cs typeface="Gill Sans"/>
            </a:endParaRPr>
          </a:p>
          <a:p>
            <a:pPr lvl="0" algn="ctr">
              <a:defRPr/>
            </a:pPr>
            <a:endParaRPr lang="en-US" sz="2400" b="0" kern="0" dirty="0" smtClean="0">
              <a:solidFill>
                <a:srgbClr val="000000"/>
              </a:solidFill>
              <a:latin typeface="Gill Sans"/>
              <a:cs typeface="Gill Sans"/>
            </a:endParaRPr>
          </a:p>
          <a:p>
            <a:pPr algn="ctr">
              <a:defRPr/>
            </a:pPr>
            <a:r>
              <a:rPr lang="en-US" sz="2400" b="0" kern="0" dirty="0">
                <a:solidFill>
                  <a:srgbClr val="000000"/>
                </a:solidFill>
                <a:latin typeface="Gill Sans"/>
                <a:cs typeface="Gill Sans"/>
              </a:rPr>
              <a:t>Jimmy Lin</a:t>
            </a:r>
          </a:p>
          <a:p>
            <a:pPr algn="ctr">
              <a:defRPr/>
            </a:pPr>
            <a:r>
              <a:rPr lang="en-US" sz="1400" b="0" kern="0" dirty="0">
                <a:solidFill>
                  <a:srgbClr val="000000"/>
                </a:solidFill>
                <a:latin typeface="Gill Sans"/>
                <a:cs typeface="Gill Sans"/>
              </a:rPr>
              <a:t>slide template taken from </a:t>
            </a:r>
            <a:r>
              <a:rPr lang="en-US" sz="1400" b="0" kern="0" dirty="0">
                <a:solidFill>
                  <a:schemeClr val="accent5">
                    <a:lumMod val="75000"/>
                  </a:schemeClr>
                </a:solidFill>
                <a:latin typeface="Gill Sans"/>
                <a:cs typeface="Gill Sans"/>
              </a:rPr>
              <a:t>https://</a:t>
            </a:r>
            <a:r>
              <a:rPr lang="en-US" sz="1400" b="0" kern="0" dirty="0" err="1">
                <a:solidFill>
                  <a:schemeClr val="accent5">
                    <a:lumMod val="75000"/>
                  </a:schemeClr>
                </a:solidFill>
                <a:latin typeface="Gill Sans"/>
                <a:cs typeface="Gill Sans"/>
              </a:rPr>
              <a:t>lintool.github.io</a:t>
            </a:r>
            <a:r>
              <a:rPr lang="en-US" sz="1400" b="0" kern="0" dirty="0">
                <a:solidFill>
                  <a:schemeClr val="accent5">
                    <a:lumMod val="75000"/>
                  </a:schemeClr>
                </a:solidFill>
                <a:latin typeface="Gill Sans"/>
                <a:cs typeface="Gill Sans"/>
              </a:rPr>
              <a:t>/bigdata-2017w</a:t>
            </a:r>
          </a:p>
          <a:p>
            <a:pPr lvl="0" algn="ctr">
              <a:defRPr/>
            </a:pP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Denny </a:t>
            </a:r>
            <a:r>
              <a:rPr lang="en-US" sz="2400" b="0" kern="0" dirty="0" err="1" smtClean="0">
                <a:solidFill>
                  <a:srgbClr val="000000"/>
                </a:solidFill>
                <a:latin typeface="Gill Sans"/>
                <a:cs typeface="Gill Sans"/>
              </a:rPr>
              <a:t>Britz</a:t>
            </a:r>
            <a:endParaRPr lang="en-US" sz="2400" b="0" kern="0" dirty="0">
              <a:solidFill>
                <a:srgbClr val="000000"/>
              </a:solidFill>
              <a:latin typeface="Gill Sans"/>
              <a:cs typeface="Gill Sans"/>
            </a:endParaRPr>
          </a:p>
          <a:p>
            <a:pPr lvl="0" algn="ctr">
              <a:defRPr/>
            </a:pPr>
            <a:r>
              <a:rPr lang="en-US" sz="1400" b="0" kern="0" dirty="0" smtClean="0">
                <a:solidFill>
                  <a:schemeClr val="accent5">
                    <a:lumMod val="75000"/>
                  </a:schemeClr>
                </a:solidFill>
                <a:latin typeface="Gill Sans"/>
                <a:cs typeface="Gill Sans"/>
              </a:rPr>
              <a:t>http</a:t>
            </a:r>
            <a:r>
              <a:rPr lang="en-US" sz="1400" b="0" kern="0" dirty="0">
                <a:solidFill>
                  <a:schemeClr val="accent5">
                    <a:lumMod val="75000"/>
                  </a:schemeClr>
                </a:solidFill>
                <a:latin typeface="Gill Sans"/>
                <a:cs typeface="Gill Sans"/>
              </a:rPr>
              <a:t>://</a:t>
            </a:r>
            <a:r>
              <a:rPr lang="en-US" sz="1400" b="0" kern="0" dirty="0" err="1">
                <a:solidFill>
                  <a:schemeClr val="accent5">
                    <a:lumMod val="75000"/>
                  </a:schemeClr>
                </a:solidFill>
                <a:latin typeface="Gill Sans"/>
                <a:cs typeface="Gill Sans"/>
              </a:rPr>
              <a:t>www.wildml.com</a:t>
            </a:r>
            <a:r>
              <a:rPr lang="en-US" sz="1400" b="0" kern="0" dirty="0">
                <a:solidFill>
                  <a:schemeClr val="accent5">
                    <a:lumMod val="75000"/>
                  </a:schemeClr>
                </a:solidFill>
                <a:latin typeface="Gill Sans"/>
                <a:cs typeface="Gill Sans"/>
              </a:rPr>
              <a:t>/2015/09/recurrent-neural-networks-tutorial-part-1-introduction-to-rnns</a:t>
            </a:r>
            <a:r>
              <a:rPr lang="en-US" sz="1400" b="0" kern="0" dirty="0" smtClean="0">
                <a:solidFill>
                  <a:schemeClr val="accent5">
                    <a:lumMod val="75000"/>
                  </a:schemeClr>
                </a:solidFill>
                <a:latin typeface="Gill Sans"/>
                <a:cs typeface="Gill Sans"/>
              </a:rPr>
              <a:t>/</a:t>
            </a:r>
          </a:p>
          <a:p>
            <a:pPr lvl="0" algn="ctr">
              <a:defRPr/>
            </a:pPr>
            <a:endParaRPr lang="en-US" sz="2400" b="0" kern="0" dirty="0" smtClean="0">
              <a:solidFill>
                <a:srgbClr val="000000"/>
              </a:solidFill>
              <a:latin typeface="Gill Sans"/>
              <a:cs typeface="Gill Sans"/>
            </a:endParaRPr>
          </a:p>
          <a:p>
            <a:pPr algn="ctr">
              <a:defRPr/>
            </a:pPr>
            <a:r>
              <a:rPr lang="en-US" sz="2400" b="0" kern="0" dirty="0" err="1" smtClean="0">
                <a:solidFill>
                  <a:srgbClr val="000000"/>
                </a:solidFill>
                <a:latin typeface="Gill Sans"/>
                <a:cs typeface="Gill Sans"/>
              </a:rPr>
              <a:t>Harini</a:t>
            </a:r>
            <a:r>
              <a:rPr lang="en-US" sz="2400" b="0" kern="0" dirty="0" smtClean="0">
                <a:solidFill>
                  <a:srgbClr val="000000"/>
                </a:solidFill>
                <a:latin typeface="Gill Sans"/>
                <a:cs typeface="Gill Sans"/>
              </a:rPr>
              <a:t> Suresh</a:t>
            </a:r>
          </a:p>
          <a:p>
            <a:pPr algn="ctr">
              <a:defRPr/>
            </a:pPr>
            <a:r>
              <a:rPr lang="en-US" sz="1400" b="0" kern="0" dirty="0">
                <a:solidFill>
                  <a:schemeClr val="accent5">
                    <a:lumMod val="75000"/>
                  </a:schemeClr>
                </a:solidFill>
                <a:latin typeface="Gill Sans"/>
                <a:cs typeface="Gill Sans"/>
              </a:rPr>
              <a:t>http://</a:t>
            </a:r>
            <a:r>
              <a:rPr lang="en-US" sz="1400" b="0" kern="0" dirty="0" err="1" smtClean="0">
                <a:solidFill>
                  <a:schemeClr val="accent5">
                    <a:lumMod val="75000"/>
                  </a:schemeClr>
                </a:solidFill>
                <a:latin typeface="Gill Sans"/>
                <a:cs typeface="Gill Sans"/>
              </a:rPr>
              <a:t>introtodeeplearning.com</a:t>
            </a:r>
            <a:r>
              <a:rPr lang="en-US" sz="1400" b="0" kern="0" dirty="0" smtClean="0">
                <a:solidFill>
                  <a:schemeClr val="accent5">
                    <a:lumMod val="75000"/>
                  </a:schemeClr>
                </a:solidFill>
                <a:latin typeface="Gill Sans"/>
                <a:cs typeface="Gill Sans"/>
              </a:rPr>
              <a:t>/Sequence%20Modeling.pdf</a:t>
            </a:r>
          </a:p>
          <a:p>
            <a:pPr algn="ctr">
              <a:defRPr/>
            </a:pPr>
            <a:endParaRPr lang="en-US" sz="1400" b="0" kern="0" dirty="0" smtClean="0">
              <a:solidFill>
                <a:schemeClr val="accent5">
                  <a:lumMod val="75000"/>
                </a:schemeClr>
              </a:solidFill>
              <a:latin typeface="Gill Sans"/>
              <a:cs typeface="Gill Sans"/>
            </a:endParaRPr>
          </a:p>
          <a:p>
            <a:pPr lvl="0" algn="ctr">
              <a:defRPr/>
            </a:pPr>
            <a:endParaRPr lang="en-US" sz="1400" b="0" kern="0" dirty="0">
              <a:solidFill>
                <a:schemeClr val="accent5">
                  <a:lumMod val="75000"/>
                </a:schemeClr>
              </a:solidFill>
              <a:latin typeface="Gill Sans"/>
              <a:cs typeface="Gill Sans"/>
            </a:endParaRPr>
          </a:p>
        </p:txBody>
      </p:sp>
    </p:spTree>
    <p:extLst>
      <p:ext uri="{BB962C8B-B14F-4D97-AF65-F5344CB8AC3E}">
        <p14:creationId xmlns:p14="http://schemas.microsoft.com/office/powerpoint/2010/main" val="1627982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75868"/>
            <a:ext cx="9144000" cy="6782132"/>
          </a:xfrm>
          <a:prstGeom prst="rect">
            <a:avLst/>
          </a:prstGeom>
        </p:spPr>
      </p:pic>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9" name="Title 1"/>
          <p:cNvSpPr txBox="1">
            <a:spLocks/>
          </p:cNvSpPr>
          <p:nvPr/>
        </p:nvSpPr>
        <p:spPr>
          <a:xfrm>
            <a:off x="-22412" y="2812510"/>
            <a:ext cx="9144000" cy="685800"/>
          </a:xfrm>
          <a:prstGeom prst="rect">
            <a:avLst/>
          </a:prstGeom>
        </p:spPr>
        <p:txBody>
          <a:bodyPr/>
          <a:lstStyle/>
          <a:p>
            <a:pPr lvl="0" algn="ctr">
              <a:defRPr/>
            </a:pPr>
            <a:r>
              <a:rPr lang="en-US" sz="3600" b="0" kern="0" dirty="0" smtClean="0">
                <a:latin typeface="Gill Sans"/>
                <a:cs typeface="Gill Sans"/>
              </a:rPr>
              <a:t>Practical Tips</a:t>
            </a:r>
            <a:endParaRPr lang="en-US" sz="3600" b="0" kern="0" dirty="0">
              <a:latin typeface="Gill Sans"/>
              <a:cs typeface="Gill Sans"/>
            </a:endParaRPr>
          </a:p>
        </p:txBody>
      </p:sp>
    </p:spTree>
    <p:extLst>
      <p:ext uri="{BB962C8B-B14F-4D97-AF65-F5344CB8AC3E}">
        <p14:creationId xmlns:p14="http://schemas.microsoft.com/office/powerpoint/2010/main" val="1479065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Activation function: try </a:t>
            </a:r>
            <a:r>
              <a:rPr lang="en-US" sz="2400" b="0" kern="0" dirty="0" err="1" smtClean="0">
                <a:solidFill>
                  <a:srgbClr val="000000"/>
                </a:solidFill>
                <a:latin typeface="Gill Sans"/>
                <a:cs typeface="Gill Sans"/>
              </a:rPr>
              <a:t>ReLU</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t>
            </a:r>
            <a:r>
              <a:rPr lang="en-US" sz="2000" b="0" kern="0" dirty="0" smtClean="0">
                <a:solidFill>
                  <a:srgbClr val="0070C0"/>
                </a:solidFill>
                <a:latin typeface="Gill Sans"/>
                <a:cs typeface="Gill Sans"/>
              </a:rPr>
              <a:t>revents from shrinking gradients </a:t>
            </a:r>
            <a:endParaRPr lang="en-US" sz="2000" b="0" kern="0" dirty="0">
              <a:solidFill>
                <a:srgbClr val="0070C0"/>
              </a:solidFill>
              <a:latin typeface="Gill Sans"/>
              <a:cs typeface="Gill Sans"/>
            </a:endParaRPr>
          </a:p>
        </p:txBody>
      </p:sp>
      <p:sp>
        <p:nvSpPr>
          <p:cNvPr id="11" name="TextBox 10"/>
          <p:cNvSpPr txBox="1"/>
          <p:nvPr/>
        </p:nvSpPr>
        <p:spPr>
          <a:xfrm>
            <a:off x="0" y="2754617"/>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Optimization algorithm: try Adam</a:t>
            </a:r>
            <a:endParaRPr lang="en-US" sz="2400" b="0" kern="0" dirty="0">
              <a:solidFill>
                <a:srgbClr val="000000"/>
              </a:solidFill>
              <a:latin typeface="Gill Sans"/>
              <a:cs typeface="Gill Sans"/>
            </a:endParaRPr>
          </a:p>
        </p:txBody>
      </p:sp>
      <p:sp>
        <p:nvSpPr>
          <p:cNvPr id="12" name="TextBox 11"/>
          <p:cNvSpPr txBox="1"/>
          <p:nvPr/>
        </p:nvSpPr>
        <p:spPr>
          <a:xfrm>
            <a:off x="-13447" y="317407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t>
            </a:r>
            <a:r>
              <a:rPr lang="en-US" sz="2000" b="0" kern="0" dirty="0" smtClean="0">
                <a:solidFill>
                  <a:srgbClr val="0070C0"/>
                </a:solidFill>
                <a:latin typeface="Gill Sans"/>
                <a:cs typeface="Gill Sans"/>
              </a:rPr>
              <a:t>omputes adaptive learning rate; usually faster convergence</a:t>
            </a:r>
          </a:p>
          <a:p>
            <a:pPr lvl="0" algn="ctr">
              <a:defRPr/>
            </a:pP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a:t>
            </a:r>
            <a:r>
              <a:rPr lang="en-US" sz="1400" b="0" kern="0" dirty="0" err="1">
                <a:solidFill>
                  <a:srgbClr val="0070C0"/>
                </a:solidFill>
                <a:latin typeface="Gill Sans"/>
                <a:cs typeface="Gill Sans"/>
              </a:rPr>
              <a:t>sebastianruder.com</a:t>
            </a:r>
            <a:r>
              <a:rPr lang="en-US" sz="1400" b="0" kern="0" dirty="0">
                <a:solidFill>
                  <a:srgbClr val="0070C0"/>
                </a:solidFill>
                <a:latin typeface="Gill Sans"/>
                <a:cs typeface="Gill Sans"/>
              </a:rPr>
              <a:t>/optimizing-gradient-descent/</a:t>
            </a:r>
            <a:r>
              <a:rPr lang="en-US" sz="1400" b="0" kern="0" dirty="0" err="1">
                <a:solidFill>
                  <a:srgbClr val="0070C0"/>
                </a:solidFill>
                <a:latin typeface="Gill Sans"/>
                <a:cs typeface="Gill Sans"/>
              </a:rPr>
              <a:t>index.html</a:t>
            </a:r>
            <a:endParaRPr lang="en-US" sz="1400" b="0" kern="0" dirty="0">
              <a:solidFill>
                <a:srgbClr val="0070C0"/>
              </a:solidFill>
              <a:latin typeface="Gill Sans"/>
              <a:cs typeface="Gill Sans"/>
            </a:endParaRPr>
          </a:p>
        </p:txBody>
      </p:sp>
      <p:sp>
        <p:nvSpPr>
          <p:cNvPr id="13" name="TextBox 12"/>
          <p:cNvSpPr txBox="1"/>
          <p:nvPr/>
        </p:nvSpPr>
        <p:spPr>
          <a:xfrm>
            <a:off x="-13447" y="4207621"/>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Weight initialization: use Xavier initialization</a:t>
            </a:r>
            <a:endParaRPr lang="en-US" sz="2400" b="0" i="1" kern="0" dirty="0">
              <a:solidFill>
                <a:srgbClr val="000000"/>
              </a:solidFill>
              <a:latin typeface="Gill Sans"/>
              <a:cs typeface="Gill Sans"/>
            </a:endParaRPr>
          </a:p>
        </p:txBody>
      </p:sp>
      <p:sp>
        <p:nvSpPr>
          <p:cNvPr id="14" name="TextBox 13"/>
          <p:cNvSpPr txBox="1"/>
          <p:nvPr/>
        </p:nvSpPr>
        <p:spPr>
          <a:xfrm>
            <a:off x="-13447" y="4620812"/>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sure weights start out ‘just right’</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a:t>
            </a:r>
            <a:endParaRPr lang="en-US" sz="3600" b="0" kern="0" dirty="0">
              <a:solidFill>
                <a:srgbClr val="000000"/>
              </a:solidFill>
              <a:latin typeface="Gill Sans"/>
              <a:cs typeface="Gill Sans"/>
            </a:endParaRPr>
          </a:p>
        </p:txBody>
      </p:sp>
      <p:sp>
        <p:nvSpPr>
          <p:cNvPr id="17" name="TextBox 16"/>
          <p:cNvSpPr txBox="1"/>
          <p:nvPr/>
        </p:nvSpPr>
        <p:spPr>
          <a:xfrm>
            <a:off x="0" y="540840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Prevent overfitting: dropout, L2 regularization</a:t>
            </a:r>
            <a:endParaRPr lang="en-US" sz="2400" b="0" i="1" kern="0" dirty="0">
              <a:solidFill>
                <a:srgbClr val="000000"/>
              </a:solidFill>
              <a:latin typeface="Gill Sans"/>
              <a:cs typeface="Gill Sans"/>
            </a:endParaRPr>
          </a:p>
        </p:txBody>
      </p:sp>
      <p:sp>
        <p:nvSpPr>
          <p:cNvPr id="18" name="TextBox 17"/>
          <p:cNvSpPr txBox="1"/>
          <p:nvPr/>
        </p:nvSpPr>
        <p:spPr>
          <a:xfrm>
            <a:off x="0" y="5821596"/>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ropout prevents feature co-adaptation</a:t>
            </a:r>
          </a:p>
          <a:p>
            <a:pPr lvl="0" algn="ctr">
              <a:defRPr/>
            </a:pPr>
            <a:r>
              <a:rPr lang="en-US" sz="2000" b="0" kern="0" dirty="0">
                <a:solidFill>
                  <a:srgbClr val="0070C0"/>
                </a:solidFill>
                <a:latin typeface="Gill Sans"/>
                <a:cs typeface="Gill Sans"/>
              </a:rPr>
              <a:t>r</a:t>
            </a:r>
            <a:r>
              <a:rPr lang="en-US" sz="2000" b="0" kern="0" dirty="0" smtClean="0">
                <a:solidFill>
                  <a:srgbClr val="0070C0"/>
                </a:solidFill>
                <a:latin typeface="Gill Sans"/>
                <a:cs typeface="Gill Sans"/>
              </a:rPr>
              <a:t>emember to scale model weights at test time for </a:t>
            </a:r>
            <a:r>
              <a:rPr lang="en-US" sz="2000" b="0" kern="0" dirty="0" err="1" smtClean="0">
                <a:solidFill>
                  <a:srgbClr val="0070C0"/>
                </a:solidFill>
                <a:latin typeface="Gill Sans"/>
                <a:cs typeface="Gill Sans"/>
              </a:rPr>
              <a:t>droput</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556891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Random </a:t>
            </a:r>
            <a:r>
              <a:rPr lang="en-US" sz="2400" b="0" kern="0" dirty="0" err="1" smtClean="0">
                <a:solidFill>
                  <a:srgbClr val="000000"/>
                </a:solidFill>
                <a:latin typeface="Gill Sans"/>
                <a:cs typeface="Gill Sans"/>
              </a:rPr>
              <a:t>Hyperparameter</a:t>
            </a:r>
            <a:r>
              <a:rPr lang="en-US" sz="2400" b="0" kern="0" dirty="0" smtClean="0">
                <a:solidFill>
                  <a:srgbClr val="000000"/>
                </a:solidFill>
                <a:latin typeface="Gill Sans"/>
                <a:cs typeface="Gill Sans"/>
              </a:rPr>
              <a:t> Search</a:t>
            </a:r>
            <a:endParaRPr lang="en-US" sz="2400" b="0" kern="0" dirty="0">
              <a:solidFill>
                <a:srgbClr val="000000"/>
              </a:solidFill>
              <a:latin typeface="Gill Sans"/>
              <a:cs typeface="Gill Sans"/>
            </a:endParaRP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grid search is a </a:t>
            </a:r>
            <a:r>
              <a:rPr lang="en-US" sz="2000" b="0" kern="0" dirty="0">
                <a:solidFill>
                  <a:srgbClr val="0070C0"/>
                </a:solidFill>
                <a:latin typeface="Gill Sans"/>
                <a:cs typeface="Gill Sans"/>
              </a:rPr>
              <a:t>bad idea; 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/abs/1206.5533</a:t>
            </a:r>
            <a:endParaRPr lang="en-US" sz="1400" b="0" kern="0" dirty="0" smtClean="0">
              <a:solidFill>
                <a:srgbClr val="0070C0"/>
              </a:solidFill>
              <a:latin typeface="Gill Sans"/>
              <a:cs typeface="Gill Sans"/>
            </a:endParaRPr>
          </a:p>
          <a:p>
            <a:pPr lvl="0" algn="ctr">
              <a:defRPr/>
            </a:pPr>
            <a:r>
              <a:rPr lang="en-US" sz="2000" b="0" kern="0" dirty="0">
                <a:solidFill>
                  <a:srgbClr val="0070C0"/>
                </a:solidFill>
                <a:latin typeface="Gill Sans"/>
                <a:cs typeface="Gill Sans"/>
              </a:rPr>
              <a:t>s</a:t>
            </a:r>
            <a:r>
              <a:rPr lang="en-US" sz="2000" b="0" kern="0" dirty="0" smtClean="0">
                <a:solidFill>
                  <a:srgbClr val="0070C0"/>
                </a:solidFill>
                <a:latin typeface="Gill Sans"/>
                <a:cs typeface="Gill Sans"/>
              </a:rPr>
              <a:t>ome </a:t>
            </a:r>
            <a:r>
              <a:rPr lang="en-US" sz="2000" b="0" kern="0" dirty="0" smtClean="0">
                <a:solidFill>
                  <a:srgbClr val="0070C0"/>
                </a:solidFill>
                <a:latin typeface="Gill Sans"/>
                <a:cs typeface="Gill Sans"/>
              </a:rPr>
              <a:t>hyper-parameters </a:t>
            </a:r>
            <a:r>
              <a:rPr lang="en-US" sz="2000" b="0" kern="0" dirty="0" smtClean="0">
                <a:solidFill>
                  <a:srgbClr val="0070C0"/>
                </a:solidFill>
                <a:latin typeface="Gill Sans"/>
                <a:cs typeface="Gill Sans"/>
              </a:rPr>
              <a:t>more important than others</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Batch Normalization</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a:t>
            </a:r>
            <a:r>
              <a:rPr lang="en-US" sz="2000" b="0" kern="0" dirty="0" smtClean="0">
                <a:solidFill>
                  <a:srgbClr val="0070C0"/>
                </a:solidFill>
                <a:latin typeface="Gill Sans"/>
                <a:cs typeface="Gill Sans"/>
              </a:rPr>
              <a:t>ake activations unit </a:t>
            </a:r>
            <a:r>
              <a:rPr lang="en-US" sz="2000" b="0" kern="0" dirty="0" err="1">
                <a:solidFill>
                  <a:srgbClr val="0070C0"/>
                </a:solidFill>
                <a:latin typeface="Gill Sans"/>
                <a:cs typeface="Gill Sans"/>
              </a:rPr>
              <a:t>gaussian</a:t>
            </a:r>
            <a:r>
              <a:rPr lang="en-US" sz="2000" b="0" kern="0" dirty="0">
                <a:solidFill>
                  <a:srgbClr val="0070C0"/>
                </a:solidFill>
                <a:latin typeface="Gill Sans"/>
                <a:cs typeface="Gill Sans"/>
              </a:rPr>
              <a:t> distribution at the beginning of the </a:t>
            </a:r>
            <a:r>
              <a:rPr lang="en-US" sz="2000" b="0" kern="0" dirty="0" smtClean="0">
                <a:solidFill>
                  <a:srgbClr val="0070C0"/>
                </a:solidFill>
                <a:latin typeface="Gill Sans"/>
                <a:cs typeface="Gill Sans"/>
              </a:rPr>
              <a:t>training</a:t>
            </a:r>
          </a:p>
          <a:p>
            <a:pPr lvl="0" algn="ctr">
              <a:defRPr/>
            </a:pPr>
            <a:r>
              <a:rPr lang="en-US" sz="2000" b="0" kern="0" dirty="0">
                <a:solidFill>
                  <a:srgbClr val="0070C0"/>
                </a:solidFill>
                <a:latin typeface="Gill Sans"/>
                <a:cs typeface="Gill Sans"/>
              </a:rPr>
              <a:t>insert </a:t>
            </a:r>
            <a:r>
              <a:rPr lang="en-US" sz="2000" b="0" kern="0" dirty="0" err="1">
                <a:solidFill>
                  <a:srgbClr val="0070C0"/>
                </a:solidFill>
                <a:latin typeface="Gill Sans"/>
                <a:cs typeface="Gill Sans"/>
              </a:rPr>
              <a:t>BatchNorm</a:t>
            </a:r>
            <a:r>
              <a:rPr lang="en-US" sz="2000" b="0" kern="0" dirty="0">
                <a:solidFill>
                  <a:srgbClr val="0070C0"/>
                </a:solidFill>
                <a:latin typeface="Gill Sans"/>
                <a:cs typeface="Gill Sans"/>
              </a:rPr>
              <a:t> layer immediately after </a:t>
            </a:r>
            <a:r>
              <a:rPr lang="en-US" sz="2000" b="0" kern="0" dirty="0" smtClean="0">
                <a:solidFill>
                  <a:srgbClr val="0070C0"/>
                </a:solidFill>
                <a:latin typeface="Gill Sans"/>
                <a:cs typeface="Gill Sans"/>
              </a:rPr>
              <a:t>fully-connected/convolutional </a:t>
            </a:r>
            <a:r>
              <a:rPr lang="en-US" sz="2000" b="0" kern="0" dirty="0">
                <a:solidFill>
                  <a:srgbClr val="0070C0"/>
                </a:solidFill>
                <a:latin typeface="Gill Sans"/>
                <a:cs typeface="Gill Sans"/>
              </a:rPr>
              <a:t>layers</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Initialize recurrent weight matrix</a:t>
            </a:r>
            <a:r>
              <a:rPr lang="en-US" sz="2400" b="0" kern="0" dirty="0">
                <a:solidFill>
                  <a:srgbClr val="000000"/>
                </a:solidFill>
                <a:latin typeface="Gill Sans"/>
                <a:cs typeface="Gill Sans"/>
              </a:rPr>
              <a:t>, </a:t>
            </a:r>
            <a:r>
              <a:rPr lang="en-US" sz="2400" b="0" kern="0" dirty="0" err="1" smtClean="0">
                <a:solidFill>
                  <a:srgbClr val="000000"/>
                </a:solidFill>
                <a:latin typeface="Gill Sans"/>
                <a:cs typeface="Gill Sans"/>
              </a:rPr>
              <a:t>W</a:t>
            </a:r>
            <a:r>
              <a:rPr lang="en-US" sz="2400" b="0" kern="0" baseline="30000" dirty="0" err="1" smtClean="0">
                <a:solidFill>
                  <a:srgbClr val="000000"/>
                </a:solidFill>
                <a:latin typeface="Gill Sans"/>
                <a:cs typeface="Gill Sans"/>
              </a:rPr>
              <a:t>hx</a:t>
            </a:r>
            <a:r>
              <a:rPr lang="en-US" sz="2400" b="0" kern="0" baseline="30000" dirty="0" smtClean="0">
                <a:solidFill>
                  <a:srgbClr val="000000"/>
                </a:solidFill>
                <a:latin typeface="Gill Sans"/>
                <a:cs typeface="Gill Sans"/>
              </a:rPr>
              <a:t> </a:t>
            </a:r>
            <a:r>
              <a:rPr lang="en-US" sz="2400" b="0" kern="0" dirty="0" smtClean="0">
                <a:solidFill>
                  <a:srgbClr val="000000"/>
                </a:solidFill>
                <a:latin typeface="Gill Sans"/>
                <a:cs typeface="Gill Sans"/>
              </a:rPr>
              <a:t>&amp;</a:t>
            </a:r>
            <a:r>
              <a:rPr lang="en-US" sz="2400" b="0" kern="0" baseline="30000" dirty="0" smtClean="0">
                <a:solidFill>
                  <a:srgbClr val="000000"/>
                </a:solidFill>
                <a:latin typeface="Gill Sans"/>
                <a:cs typeface="Gill Sans"/>
              </a:rPr>
              <a:t> </a:t>
            </a:r>
            <a:r>
              <a:rPr lang="en-US" sz="2400" b="0" kern="0" dirty="0" err="1" smtClean="0">
                <a:solidFill>
                  <a:srgbClr val="000000"/>
                </a:solidFill>
                <a:latin typeface="Gill Sans"/>
                <a:cs typeface="Gill Sans"/>
              </a:rPr>
              <a:t>W</a:t>
            </a:r>
            <a:r>
              <a:rPr lang="en-US" sz="2400" b="0" kern="0" baseline="30000" dirty="0" err="1" smtClean="0">
                <a:solidFill>
                  <a:srgbClr val="000000"/>
                </a:solidFill>
                <a:latin typeface="Gill Sans"/>
                <a:cs typeface="Gill Sans"/>
              </a:rPr>
              <a:t>hh</a:t>
            </a:r>
            <a:r>
              <a:rPr lang="en-US" sz="2400" b="0" kern="0" dirty="0" smtClean="0">
                <a:solidFill>
                  <a:srgbClr val="000000"/>
                </a:solidFill>
                <a:latin typeface="Gill Sans"/>
                <a:cs typeface="Gill Sans"/>
              </a:rPr>
              <a:t>, to identity matrix</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vanishing gradient problem</a:t>
            </a:r>
            <a:r>
              <a:rPr lang="en-US" sz="2000" b="0" kern="0" dirty="0">
                <a:solidFill>
                  <a:srgbClr val="0070C0"/>
                </a:solidFill>
                <a:latin typeface="Gill Sans"/>
                <a:cs typeface="Gill Sans"/>
              </a:rPr>
              <a:t>. </a:t>
            </a:r>
            <a:r>
              <a:rPr lang="en-US" sz="2000" b="0" kern="0" dirty="0" smtClean="0">
                <a:solidFill>
                  <a:srgbClr val="0070C0"/>
                </a:solidFill>
                <a:latin typeface="Gill Sans"/>
                <a:cs typeface="Gill Sans"/>
              </a:rPr>
              <a:t>read: </a:t>
            </a:r>
            <a:r>
              <a:rPr lang="en-US" sz="1400" b="0" kern="0" dirty="0">
                <a:solidFill>
                  <a:srgbClr val="0070C0"/>
                </a:solidFill>
                <a:latin typeface="Gill Sans"/>
                <a:cs typeface="Gill Sans"/>
              </a:rPr>
              <a:t>https://</a:t>
            </a:r>
            <a:r>
              <a:rPr lang="en-US" sz="1400" b="0" kern="0" dirty="0" err="1">
                <a:solidFill>
                  <a:srgbClr val="0070C0"/>
                </a:solidFill>
                <a:latin typeface="Gill Sans"/>
                <a:cs typeface="Gill Sans"/>
              </a:rPr>
              <a:t>arxiv.org</a:t>
            </a:r>
            <a:r>
              <a:rPr lang="en-US" sz="1400" b="0" kern="0" dirty="0">
                <a:solidFill>
                  <a:srgbClr val="0070C0"/>
                </a:solidFill>
                <a:latin typeface="Gill Sans"/>
                <a:cs typeface="Gill Sans"/>
              </a:rPr>
              <a:t>/pdf/1504.00941.pdf</a:t>
            </a: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Tricks of the Trade (cont’d)</a:t>
            </a:r>
            <a:endParaRPr lang="en-US" sz="3600" b="0" kern="0" dirty="0">
              <a:solidFill>
                <a:srgbClr val="000000"/>
              </a:solidFill>
              <a:latin typeface="Gill Sans"/>
              <a:cs typeface="Gill Sans"/>
            </a:endParaRPr>
          </a:p>
        </p:txBody>
      </p:sp>
      <p:sp>
        <p:nvSpPr>
          <p:cNvPr id="17" name="TextBox 16"/>
          <p:cNvSpPr txBox="1"/>
          <p:nvPr/>
        </p:nvSpPr>
        <p:spPr>
          <a:xfrm>
            <a:off x="-13447" y="559076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Gradient clipping</a:t>
            </a:r>
            <a:endParaRPr lang="en-US" sz="2400" b="0" i="1" kern="0" dirty="0">
              <a:solidFill>
                <a:srgbClr val="000000"/>
              </a:solidFill>
              <a:latin typeface="Gill Sans"/>
              <a:cs typeface="Gill Sans"/>
            </a:endParaRPr>
          </a:p>
        </p:txBody>
      </p:sp>
      <p:sp>
        <p:nvSpPr>
          <p:cNvPr id="18" name="TextBox 17"/>
          <p:cNvSpPr txBox="1"/>
          <p:nvPr/>
        </p:nvSpPr>
        <p:spPr>
          <a:xfrm>
            <a:off x="-13447" y="600395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h</a:t>
            </a:r>
            <a:r>
              <a:rPr lang="en-US" sz="2000" b="0" kern="0" dirty="0" smtClean="0">
                <a:solidFill>
                  <a:srgbClr val="0070C0"/>
                </a:solidFill>
                <a:latin typeface="Gill Sans"/>
                <a:cs typeface="Gill Sans"/>
              </a:rPr>
              <a:t>elps exploding gradient problem</a:t>
            </a:r>
            <a:endParaRPr lang="en-US" sz="1400" b="0" kern="0" dirty="0">
              <a:solidFill>
                <a:srgbClr val="0070C0"/>
              </a:solidFill>
              <a:latin typeface="Gill Sans"/>
              <a:cs typeface="Gill Sans"/>
            </a:endParaRPr>
          </a:p>
        </p:txBody>
      </p:sp>
    </p:spTree>
    <p:extLst>
      <p:ext uri="{BB962C8B-B14F-4D97-AF65-F5344CB8AC3E}">
        <p14:creationId xmlns:p14="http://schemas.microsoft.com/office/powerpoint/2010/main" val="166179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CFAD4">
            <a:alpha val="54000"/>
          </a:srgb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315200"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9" name="Title 1"/>
          <p:cNvSpPr txBox="1">
            <a:spLocks/>
          </p:cNvSpPr>
          <p:nvPr/>
        </p:nvSpPr>
        <p:spPr>
          <a:xfrm>
            <a:off x="3657600" y="4114800"/>
            <a:ext cx="4876800" cy="727605"/>
          </a:xfrm>
          <a:prstGeom prst="rect">
            <a:avLst/>
          </a:prstGeom>
        </p:spPr>
        <p:txBody>
          <a:bodyPr/>
          <a:lstStyle/>
          <a:p>
            <a:pPr lvl="0" algn="r">
              <a:defRPr/>
            </a:pPr>
            <a:r>
              <a:rPr lang="en-US" sz="3600" b="0" kern="0" dirty="0" smtClean="0">
                <a:solidFill>
                  <a:schemeClr val="accent2">
                    <a:lumMod val="25000"/>
                  </a:schemeClr>
                </a:solidFill>
                <a:latin typeface="Gill Sans"/>
                <a:cs typeface="Gill Sans"/>
              </a:rPr>
              <a:t>Questions?</a:t>
            </a:r>
            <a:endParaRPr lang="en-US" sz="3600" b="0" kern="0" dirty="0">
              <a:solidFill>
                <a:schemeClr val="accent2">
                  <a:lumMod val="25000"/>
                </a:schemeClr>
              </a:solidFill>
              <a:latin typeface="Gill Sans"/>
              <a:cs typeface="Gill Sans"/>
            </a:endParaRPr>
          </a:p>
        </p:txBody>
      </p:sp>
    </p:spTree>
    <p:extLst>
      <p:ext uri="{BB962C8B-B14F-4D97-AF65-F5344CB8AC3E}">
        <p14:creationId xmlns:p14="http://schemas.microsoft.com/office/powerpoint/2010/main" val="1209403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pic>
        <p:nvPicPr>
          <p:cNvPr id="2" name="Picture 1"/>
          <p:cNvPicPr>
            <a:picLocks noChangeAspect="1"/>
          </p:cNvPicPr>
          <p:nvPr/>
        </p:nvPicPr>
        <p:blipFill>
          <a:blip r:embed="rId3"/>
          <a:stretch>
            <a:fillRect/>
          </a:stretch>
        </p:blipFill>
        <p:spPr>
          <a:xfrm>
            <a:off x="0" y="159"/>
            <a:ext cx="9144000" cy="6858000"/>
          </a:xfrm>
          <a:prstGeom prst="rect">
            <a:avLst/>
          </a:prstGeom>
        </p:spPr>
      </p:pic>
      <p:sp>
        <p:nvSpPr>
          <p:cNvPr id="6" name="Title 1"/>
          <p:cNvSpPr txBox="1">
            <a:spLocks/>
          </p:cNvSpPr>
          <p:nvPr/>
        </p:nvSpPr>
        <p:spPr>
          <a:xfrm>
            <a:off x="228600" y="5486400"/>
            <a:ext cx="7924800" cy="1125538"/>
          </a:xfrm>
          <a:prstGeom prst="rect">
            <a:avLst/>
          </a:prstGeom>
        </p:spPr>
        <p:txBody>
          <a:bodyPr/>
          <a:lstStyle/>
          <a:p>
            <a:pPr lvl="0">
              <a:defRPr/>
            </a:pPr>
            <a:r>
              <a:rPr lang="en-US" sz="3600" b="0" kern="0" dirty="0" smtClean="0">
                <a:latin typeface="Gill Sans"/>
                <a:cs typeface="Gill Sans"/>
              </a:rPr>
              <a:t>Research:</a:t>
            </a:r>
          </a:p>
          <a:p>
            <a:pPr lvl="0">
              <a:defRPr/>
            </a:pPr>
            <a:r>
              <a:rPr lang="en-US" sz="3600" b="0" kern="0" dirty="0" smtClean="0">
                <a:latin typeface="Gill Sans"/>
                <a:cs typeface="Gill Sans"/>
              </a:rPr>
              <a:t>Factoid Question Answering </a:t>
            </a:r>
            <a:endParaRPr lang="en-US" sz="3600" b="0" kern="0" dirty="0">
              <a:latin typeface="Gill Sans"/>
              <a:cs typeface="Gill Sans"/>
            </a:endParaRPr>
          </a:p>
        </p:txBody>
      </p:sp>
      <p:sp>
        <p:nvSpPr>
          <p:cNvPr id="7" name="TextBox 3"/>
          <p:cNvSpPr txBox="1">
            <a:spLocks noChangeArrowheads="1"/>
          </p:cNvSpPr>
          <p:nvPr/>
        </p:nvSpPr>
        <p:spPr bwMode="auto">
          <a:xfrm>
            <a:off x="6400800" y="6585850"/>
            <a:ext cx="2743200" cy="246221"/>
          </a:xfrm>
          <a:prstGeom prst="rect">
            <a:avLst/>
          </a:prstGeom>
          <a:noFill/>
          <a:ln w="9525">
            <a:noFill/>
            <a:miter lim="800000"/>
            <a:headEnd/>
            <a:tailEnd/>
          </a:ln>
        </p:spPr>
        <p:txBody>
          <a:bodyPr wrap="square">
            <a:spAutoFit/>
          </a:bodyPr>
          <a:lstStyle/>
          <a:p>
            <a:pPr algn="r"/>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Tree>
    <p:extLst>
      <p:ext uri="{BB962C8B-B14F-4D97-AF65-F5344CB8AC3E}">
        <p14:creationId xmlns:p14="http://schemas.microsoft.com/office/powerpoint/2010/main" val="12088269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Who </a:t>
            </a:r>
            <a:r>
              <a:rPr lang="en-US" sz="2400" b="0" kern="0" dirty="0">
                <a:solidFill>
                  <a:srgbClr val="000000"/>
                </a:solidFill>
                <a:latin typeface="Gill Sans"/>
                <a:cs typeface="Gill Sans"/>
              </a:rPr>
              <a:t>is the </a:t>
            </a:r>
            <a:r>
              <a:rPr lang="en-US" sz="2400" b="0" kern="0" dirty="0" smtClean="0">
                <a:solidFill>
                  <a:srgbClr val="000000"/>
                </a:solidFill>
                <a:latin typeface="Gill Sans"/>
                <a:cs typeface="Gill Sans"/>
              </a:rPr>
              <a:t>Falcons </a:t>
            </a:r>
            <a:r>
              <a:rPr lang="en-US" sz="2400" b="0" kern="0" dirty="0">
                <a:solidFill>
                  <a:srgbClr val="000000"/>
                </a:solidFill>
                <a:latin typeface="Gill Sans"/>
                <a:cs typeface="Gill Sans"/>
              </a:rPr>
              <a:t>quarterback </a:t>
            </a:r>
            <a:r>
              <a:rPr lang="en-US" sz="2400" b="0" kern="0" dirty="0" smtClean="0">
                <a:solidFill>
                  <a:srgbClr val="000000"/>
                </a:solidFill>
                <a:latin typeface="Gill Sans"/>
                <a:cs typeface="Gill Sans"/>
              </a:rPr>
              <a:t>in 2012?</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a:t>
            </a:r>
            <a:r>
              <a:rPr lang="en-US" sz="2000" b="0" kern="0" dirty="0">
                <a:solidFill>
                  <a:srgbClr val="0070C0"/>
                </a:solidFill>
                <a:latin typeface="Gill Sans"/>
                <a:cs typeface="Gill Sans"/>
              </a:rPr>
              <a:t>: Matt Ryan</a:t>
            </a: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a:t>
            </a:r>
            <a:r>
              <a:rPr lang="en-US" sz="2400" b="0" kern="0" dirty="0">
                <a:solidFill>
                  <a:srgbClr val="000000"/>
                </a:solidFill>
                <a:latin typeface="Gill Sans"/>
                <a:cs typeface="Gill Sans"/>
              </a:rPr>
              <a:t>: </a:t>
            </a:r>
            <a:r>
              <a:rPr lang="en-US" sz="2400" b="0" kern="0" dirty="0" smtClean="0">
                <a:solidFill>
                  <a:srgbClr val="000000"/>
                </a:solidFill>
                <a:latin typeface="Gill Sans"/>
                <a:cs typeface="Gill Sans"/>
              </a:rPr>
              <a:t>Where </a:t>
            </a:r>
            <a:r>
              <a:rPr lang="en-US" sz="2400" b="0" kern="0" dirty="0">
                <a:solidFill>
                  <a:srgbClr val="000000"/>
                </a:solidFill>
                <a:latin typeface="Gill Sans"/>
                <a:cs typeface="Gill Sans"/>
              </a:rPr>
              <a:t>did </a:t>
            </a:r>
            <a:r>
              <a:rPr lang="en-US" sz="2400" b="0" kern="0" dirty="0" smtClean="0">
                <a:solidFill>
                  <a:srgbClr val="000000"/>
                </a:solidFill>
                <a:latin typeface="Gill Sans"/>
                <a:cs typeface="Gill Sans"/>
              </a:rPr>
              <a:t>George Harrison </a:t>
            </a:r>
            <a:r>
              <a:rPr lang="en-US" sz="2400" b="0" kern="0" dirty="0">
                <a:solidFill>
                  <a:srgbClr val="000000"/>
                </a:solidFill>
                <a:latin typeface="Gill Sans"/>
                <a:cs typeface="Gill Sans"/>
              </a:rPr>
              <a:t>live before he died</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Liverpool</a:t>
            </a:r>
            <a:endParaRPr lang="en-US" sz="14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Problem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662953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Pretty difficult</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156633" y="1752600"/>
            <a:ext cx="8830733" cy="4515842"/>
          </a:xfrm>
          <a:prstGeom prst="rect">
            <a:avLst/>
          </a:prstGeom>
        </p:spPr>
      </p:pic>
    </p:spTree>
    <p:extLst>
      <p:ext uri="{BB962C8B-B14F-4D97-AF65-F5344CB8AC3E}">
        <p14:creationId xmlns:p14="http://schemas.microsoft.com/office/powerpoint/2010/main" val="1222522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828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Q: Who </a:t>
            </a:r>
            <a:r>
              <a:rPr lang="en-US" sz="2400" b="0" kern="0" dirty="0">
                <a:solidFill>
                  <a:srgbClr val="000000"/>
                </a:solidFill>
                <a:latin typeface="Gill Sans"/>
                <a:cs typeface="Gill Sans"/>
              </a:rPr>
              <a:t>were </a:t>
            </a:r>
            <a:r>
              <a:rPr lang="en-US" sz="2400" b="0" kern="0" dirty="0" smtClean="0">
                <a:solidFill>
                  <a:srgbClr val="000000"/>
                </a:solidFill>
                <a:latin typeface="Gill Sans"/>
                <a:cs typeface="Gill Sans"/>
              </a:rPr>
              <a:t>the parents of Queen Elizabeth I?</a:t>
            </a:r>
            <a:endParaRPr lang="en-US" sz="2400" b="0" i="1" kern="0" dirty="0">
              <a:solidFill>
                <a:srgbClr val="000000"/>
              </a:solidFill>
              <a:latin typeface="Gill Sans"/>
              <a:cs typeface="Gill Sans"/>
            </a:endParaRPr>
          </a:p>
        </p:txBody>
      </p:sp>
      <p:sp>
        <p:nvSpPr>
          <p:cNvPr id="14" name="TextBox 13"/>
          <p:cNvSpPr txBox="1"/>
          <p:nvPr/>
        </p:nvSpPr>
        <p:spPr>
          <a:xfrm>
            <a:off x="0" y="224199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A: Anne Boleyn, Henry VIII of England</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Approach</a:t>
            </a:r>
            <a:endParaRPr lang="en-US" sz="3600" b="0" kern="0" dirty="0">
              <a:solidFill>
                <a:srgbClr val="000000"/>
              </a:solidFill>
              <a:latin typeface="Gill Sans"/>
              <a:cs typeface="Gill Sans"/>
            </a:endParaRPr>
          </a:p>
        </p:txBody>
      </p:sp>
      <p:sp>
        <p:nvSpPr>
          <p:cNvPr id="15" name="TextBox 14"/>
          <p:cNvSpPr txBox="1"/>
          <p:nvPr/>
        </p:nvSpPr>
        <p:spPr>
          <a:xfrm>
            <a:off x="685800" y="3506127"/>
            <a:ext cx="6256867"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Entity: Queen Elizabeth I</a:t>
            </a:r>
            <a:endParaRPr lang="en-US" sz="2400" b="0" i="1" kern="0" dirty="0">
              <a:solidFill>
                <a:srgbClr val="000000"/>
              </a:solidFill>
              <a:latin typeface="Gill Sans"/>
              <a:cs typeface="Gill Sans"/>
            </a:endParaRPr>
          </a:p>
        </p:txBody>
      </p:sp>
      <p:sp>
        <p:nvSpPr>
          <p:cNvPr id="18" name="TextBox 17"/>
          <p:cNvSpPr txBox="1"/>
          <p:nvPr/>
        </p:nvSpPr>
        <p:spPr>
          <a:xfrm>
            <a:off x="1081616" y="3979123"/>
            <a:ext cx="6096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Freebase Entity </a:t>
            </a:r>
            <a:r>
              <a:rPr lang="en-US" sz="2400" b="0" kern="0" dirty="0">
                <a:solidFill>
                  <a:srgbClr val="000000"/>
                </a:solidFill>
                <a:latin typeface="Gill Sans"/>
                <a:cs typeface="Gill Sans"/>
              </a:rPr>
              <a:t>MID: </a:t>
            </a:r>
            <a:r>
              <a:rPr lang="en-US" sz="2400" b="0" i="1" kern="0" dirty="0">
                <a:solidFill>
                  <a:srgbClr val="000000"/>
                </a:solidFill>
                <a:latin typeface="Gill Sans"/>
                <a:cs typeface="Gill Sans"/>
              </a:rPr>
              <a:t>m.02rg_</a:t>
            </a:r>
          </a:p>
        </p:txBody>
      </p:sp>
      <p:sp>
        <p:nvSpPr>
          <p:cNvPr id="19" name="TextBox 18"/>
          <p:cNvSpPr txBox="1"/>
          <p:nvPr/>
        </p:nvSpPr>
        <p:spPr>
          <a:xfrm>
            <a:off x="1653116" y="4423624"/>
            <a:ext cx="4953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Relation</a:t>
            </a:r>
            <a:r>
              <a:rPr lang="en-US" sz="2400" b="0" kern="0" dirty="0">
                <a:solidFill>
                  <a:srgbClr val="000000"/>
                </a:solidFill>
                <a:latin typeface="Gill Sans"/>
                <a:cs typeface="Gill Sans"/>
              </a:rPr>
              <a:t>: </a:t>
            </a:r>
            <a:r>
              <a:rPr lang="en-US" sz="2400" b="0" i="1" kern="0" dirty="0" smtClean="0">
                <a:solidFill>
                  <a:srgbClr val="000000"/>
                </a:solidFill>
                <a:latin typeface="Gill Sans"/>
                <a:cs typeface="Gill Sans"/>
              </a:rPr>
              <a:t>/people/person/parents</a:t>
            </a:r>
            <a:endParaRPr lang="en-US" sz="2400" b="0" i="1" kern="0" dirty="0">
              <a:solidFill>
                <a:srgbClr val="000000"/>
              </a:solidFill>
              <a:latin typeface="Gill Sans"/>
              <a:cs typeface="Gill Sans"/>
            </a:endParaRPr>
          </a:p>
        </p:txBody>
      </p:sp>
      <p:sp>
        <p:nvSpPr>
          <p:cNvPr id="20" name="TextBox 19"/>
          <p:cNvSpPr txBox="1"/>
          <p:nvPr/>
        </p:nvSpPr>
        <p:spPr>
          <a:xfrm>
            <a:off x="1524000" y="4893778"/>
            <a:ext cx="66294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Lookup Freebase: query (</a:t>
            </a:r>
            <a:r>
              <a:rPr lang="en-US" sz="2400" b="0" kern="0" dirty="0" err="1" smtClean="0">
                <a:solidFill>
                  <a:srgbClr val="000000"/>
                </a:solidFill>
                <a:latin typeface="Gill Sans"/>
                <a:cs typeface="Gill Sans"/>
              </a:rPr>
              <a:t>entityid</a:t>
            </a:r>
            <a:r>
              <a:rPr lang="en-US" sz="2400" b="0" kern="0" dirty="0" smtClean="0">
                <a:solidFill>
                  <a:srgbClr val="000000"/>
                </a:solidFill>
                <a:latin typeface="Gill Sans"/>
                <a:cs typeface="Gill Sans"/>
              </a:rPr>
              <a:t>, relation)</a:t>
            </a:r>
            <a:endParaRPr lang="en-US" sz="2400" b="0" i="1" kern="0" dirty="0">
              <a:solidFill>
                <a:srgbClr val="000000"/>
              </a:solidFill>
              <a:latin typeface="Gill Sans"/>
              <a:cs typeface="Gill Sans"/>
            </a:endParaRPr>
          </a:p>
        </p:txBody>
      </p:sp>
      <p:sp>
        <p:nvSpPr>
          <p:cNvPr id="21" name="TextBox 20"/>
          <p:cNvSpPr txBox="1"/>
          <p:nvPr/>
        </p:nvSpPr>
        <p:spPr>
          <a:xfrm>
            <a:off x="2887133" y="6289266"/>
            <a:ext cx="6256867" cy="369332"/>
          </a:xfrm>
          <a:prstGeom prst="rect">
            <a:avLst/>
          </a:prstGeom>
          <a:noFill/>
        </p:spPr>
        <p:txBody>
          <a:bodyPr wrap="square" rtlCol="0">
            <a:spAutoFit/>
          </a:bodyPr>
          <a:lstStyle/>
          <a:p>
            <a:pPr lvl="0" algn="r">
              <a:defRPr/>
            </a:pPr>
            <a:r>
              <a:rPr lang="en-US" sz="1800" b="0" kern="0" dirty="0" smtClean="0">
                <a:solidFill>
                  <a:schemeClr val="accent4">
                    <a:lumMod val="75000"/>
                  </a:schemeClr>
                </a:solidFill>
                <a:latin typeface="Gill Sans"/>
                <a:cs typeface="Gill Sans"/>
              </a:rPr>
              <a:t>* Freebase is a large knowledge base.</a:t>
            </a:r>
            <a:endParaRPr lang="en-US" sz="1800" b="0" i="1" kern="0" dirty="0">
              <a:solidFill>
                <a:schemeClr val="accent4">
                  <a:lumMod val="75000"/>
                </a:schemeClr>
              </a:solidFill>
              <a:latin typeface="Gill Sans"/>
              <a:cs typeface="Gill Sans"/>
            </a:endParaRPr>
          </a:p>
        </p:txBody>
      </p:sp>
    </p:spTree>
    <p:extLst>
      <p:ext uri="{BB962C8B-B14F-4D97-AF65-F5344CB8AC3E}">
        <p14:creationId xmlns:p14="http://schemas.microsoft.com/office/powerpoint/2010/main" val="18939801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No consistent way to do entity name to ID conversion</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‘JFK’ could refer to a person, president, film, airport.</a:t>
            </a:r>
            <a:endParaRPr lang="en-US" sz="2000" b="0" kern="0" dirty="0">
              <a:solidFill>
                <a:srgbClr val="0070C0"/>
              </a:solidFill>
              <a:latin typeface="Gill Sans"/>
              <a:cs typeface="Gill Sans"/>
            </a:endParaRPr>
          </a:p>
        </p:txBody>
      </p:sp>
      <p:sp>
        <p:nvSpPr>
          <p:cNvPr id="11" name="TextBox 10"/>
          <p:cNvSpPr txBox="1"/>
          <p:nvPr/>
        </p:nvSpPr>
        <p:spPr>
          <a:xfrm>
            <a:off x="-33867" y="2991823"/>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Evaluate correct answer</a:t>
            </a:r>
            <a:endParaRPr lang="en-US" sz="2400" b="0" kern="0" dirty="0">
              <a:solidFill>
                <a:srgbClr val="000000"/>
              </a:solidFill>
              <a:latin typeface="Gill Sans"/>
              <a:cs typeface="Gill Sans"/>
            </a:endParaRPr>
          </a:p>
        </p:txBody>
      </p:sp>
      <p:sp>
        <p:nvSpPr>
          <p:cNvPr id="12" name="TextBox 11"/>
          <p:cNvSpPr txBox="1"/>
          <p:nvPr/>
        </p:nvSpPr>
        <p:spPr>
          <a:xfrm>
            <a:off x="-47314" y="3411281"/>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‘Cuban Convertible Peso’ vs. ‘Cuban Peso’</a:t>
            </a:r>
            <a:endParaRPr lang="en-US" sz="2000" b="0" kern="0" dirty="0">
              <a:solidFill>
                <a:srgbClr val="0070C0"/>
              </a:solidFill>
              <a:latin typeface="Gill Sans"/>
              <a:cs typeface="Gill Sans"/>
            </a:endParaRPr>
          </a:p>
        </p:txBody>
      </p:sp>
      <p:sp>
        <p:nvSpPr>
          <p:cNvPr id="13" name="TextBox 12"/>
          <p:cNvSpPr txBox="1"/>
          <p:nvPr/>
        </p:nvSpPr>
        <p:spPr>
          <a:xfrm>
            <a:off x="0" y="4450256"/>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Incomplete data</a:t>
            </a:r>
            <a:endParaRPr lang="en-US" sz="2400" b="0" i="1" kern="0" dirty="0">
              <a:solidFill>
                <a:srgbClr val="000000"/>
              </a:solidFill>
              <a:latin typeface="Gill Sans"/>
              <a:cs typeface="Gill Sans"/>
            </a:endParaRPr>
          </a:p>
        </p:txBody>
      </p:sp>
      <p:sp>
        <p:nvSpPr>
          <p:cNvPr id="14" name="TextBox 13"/>
          <p:cNvSpPr txBox="1"/>
          <p:nvPr/>
        </p:nvSpPr>
        <p:spPr>
          <a:xfrm>
            <a:off x="0" y="4863447"/>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Freebase API now deprecated</a:t>
            </a:r>
          </a:p>
          <a:p>
            <a:pPr lvl="0" algn="ctr">
              <a:defRPr/>
            </a:pPr>
            <a:r>
              <a:rPr lang="en-US" sz="2000" b="0" kern="0" dirty="0" smtClean="0">
                <a:solidFill>
                  <a:srgbClr val="0070C0"/>
                </a:solidFill>
                <a:latin typeface="Gill Sans"/>
                <a:cs typeface="Gill Sans"/>
              </a:rPr>
              <a:t>Different versions of Freebase used for different datasets</a:t>
            </a:r>
            <a:endParaRPr lang="en-US" sz="1400" b="0" kern="0" dirty="0">
              <a:solidFill>
                <a:srgbClr val="0070C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Difficulties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14378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657290"/>
            <a:ext cx="8153400" cy="4524315"/>
          </a:xfrm>
          <a:prstGeom prst="rect">
            <a:avLst/>
          </a:prstGeom>
          <a:noFill/>
        </p:spPr>
        <p:txBody>
          <a:bodyPr wrap="square" rtlCol="0">
            <a:spAutoFit/>
          </a:bodyPr>
          <a:lstStyle/>
          <a:p>
            <a:pPr marL="342900" lvl="0" indent="-342900">
              <a:buFont typeface="Arial" charset="0"/>
              <a:buChar char="•"/>
              <a:defRPr/>
            </a:pPr>
            <a:r>
              <a:rPr lang="en-US" sz="2400" b="0" kern="0" dirty="0" smtClean="0">
                <a:solidFill>
                  <a:srgbClr val="000000"/>
                </a:solidFill>
                <a:latin typeface="Gill Sans"/>
                <a:cs typeface="Gill Sans"/>
              </a:rPr>
              <a:t>Dataset: Simple Questions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Training set: ~76,000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Validation set: ~11,000 examples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Number of classes: 1,837 relation types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Model</a:t>
            </a:r>
            <a:r>
              <a:rPr lang="en-US" sz="2400" b="0" kern="0" smtClean="0">
                <a:solidFill>
                  <a:srgbClr val="000000"/>
                </a:solidFill>
                <a:latin typeface="Gill Sans"/>
                <a:cs typeface="Gill Sans"/>
              </a:rPr>
              <a:t>: Bi-directional LSTM (4 layers)</a:t>
            </a:r>
          </a:p>
          <a:p>
            <a:pPr marL="342900" lvl="0" indent="-342900">
              <a:buFont typeface="Arial" charset="0"/>
              <a:buChar char="•"/>
              <a:defRPr/>
            </a:pPr>
            <a:endParaRPr lang="en-US" sz="2400" b="0" kern="0" dirty="0">
              <a:solidFill>
                <a:srgbClr val="000000"/>
              </a:solidFill>
              <a:latin typeface="Gill Sans"/>
              <a:cs typeface="Gill Sans"/>
            </a:endParaRPr>
          </a:p>
          <a:p>
            <a:pPr marL="342900" lvl="0" indent="-342900">
              <a:buFont typeface="Arial" charset="0"/>
              <a:buChar char="•"/>
              <a:defRPr/>
            </a:pPr>
            <a:r>
              <a:rPr lang="en-US" sz="2400" b="0" kern="0" dirty="0" smtClean="0">
                <a:solidFill>
                  <a:srgbClr val="000000"/>
                </a:solidFill>
                <a:latin typeface="Gill Sans"/>
                <a:cs typeface="Gill Sans"/>
              </a:rPr>
              <a:t>Accuracy of validation set: ~81%</a:t>
            </a:r>
          </a:p>
          <a:p>
            <a:pPr marL="342900" lvl="0" indent="-342900">
              <a:buFont typeface="Arial" charset="0"/>
              <a:buChar char="•"/>
              <a:defRPr/>
            </a:pPr>
            <a:endParaRPr lang="en-US" sz="2400" b="0" kern="0" dirty="0">
              <a:solidFill>
                <a:srgbClr val="000000"/>
              </a:solidFill>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Relation Prediction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4217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0" y="6611938"/>
            <a:ext cx="2362200" cy="246221"/>
          </a:xfrm>
          <a:prstGeom prst="rect">
            <a:avLst/>
          </a:prstGeom>
          <a:noFill/>
          <a:ln w="9525">
            <a:noFill/>
            <a:miter lim="800000"/>
            <a:headEnd/>
            <a:tailEnd/>
          </a:ln>
        </p:spPr>
        <p:txBody>
          <a:bodyPr>
            <a:spAutoFit/>
          </a:bodyPr>
          <a:lstStyle/>
          <a:p>
            <a:r>
              <a:rPr lang="en-US" sz="1000" b="0" dirty="0"/>
              <a:t>Source: </a:t>
            </a:r>
            <a:r>
              <a:rPr lang="en-US" sz="1000" b="0" dirty="0" smtClean="0"/>
              <a:t>Wikipedia (Factory)</a:t>
            </a:r>
          </a:p>
        </p:txBody>
      </p:sp>
      <p:pic>
        <p:nvPicPr>
          <p:cNvPr id="2" name="Picture 1"/>
          <p:cNvPicPr>
            <a:picLocks noChangeAspect="1"/>
          </p:cNvPicPr>
          <p:nvPr/>
        </p:nvPicPr>
        <p:blipFill>
          <a:blip r:embed="rId2"/>
          <a:stretch>
            <a:fillRect/>
          </a:stretch>
        </p:blipFill>
        <p:spPr>
          <a:xfrm>
            <a:off x="-22487" y="1503839"/>
            <a:ext cx="9152199" cy="4876799"/>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www.apple.com</a:t>
            </a:r>
            <a:r>
              <a:rPr lang="en-US" sz="1000" b="0" dirty="0">
                <a:solidFill>
                  <a:schemeClr val="bg1"/>
                </a:solidFill>
              </a:rPr>
              <a:t>/newsroom/2017/01/hey-</a:t>
            </a:r>
            <a:r>
              <a:rPr lang="en-US" sz="1000" b="0" dirty="0" err="1">
                <a:solidFill>
                  <a:schemeClr val="bg1"/>
                </a:solidFill>
              </a:rPr>
              <a:t>siri</a:t>
            </a:r>
            <a:r>
              <a:rPr lang="en-US" sz="1000" b="0" dirty="0">
                <a:solidFill>
                  <a:schemeClr val="bg1"/>
                </a:solidFill>
              </a:rPr>
              <a:t>-</a:t>
            </a:r>
            <a:r>
              <a:rPr lang="en-US" sz="1000" b="0" dirty="0" err="1">
                <a:solidFill>
                  <a:schemeClr val="bg1"/>
                </a:solidFill>
              </a:rPr>
              <a:t>whos</a:t>
            </a:r>
            <a:r>
              <a:rPr lang="en-US" sz="1000" b="0" dirty="0">
                <a:solidFill>
                  <a:schemeClr val="bg1"/>
                </a:solidFill>
              </a:rPr>
              <a:t>-going-to-win-the-super-bowl/</a:t>
            </a:r>
            <a:endParaRPr lang="en-US" sz="1000" b="0" dirty="0" smtClean="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Motivation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99168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0"/>
            <a:ext cx="9144000" cy="6858000"/>
          </a:xfrm>
          <a:prstGeom prst="rect">
            <a:avLst/>
          </a:prstGeom>
        </p:spPr>
      </p:pic>
      <p:sp>
        <p:nvSpPr>
          <p:cNvPr id="13"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Google</a:t>
            </a:r>
            <a:endParaRPr lang="en-US" sz="1000" b="0" dirty="0">
              <a:solidFill>
                <a:srgbClr val="FFFFFF"/>
              </a:solidFill>
            </a:endParaRPr>
          </a:p>
        </p:txBody>
      </p:sp>
      <p:sp>
        <p:nvSpPr>
          <p:cNvPr id="14" name="Title 1"/>
          <p:cNvSpPr txBox="1">
            <a:spLocks/>
          </p:cNvSpPr>
          <p:nvPr/>
        </p:nvSpPr>
        <p:spPr>
          <a:xfrm>
            <a:off x="-152400" y="1676400"/>
            <a:ext cx="9144000" cy="1066800"/>
          </a:xfrm>
          <a:prstGeom prst="rect">
            <a:avLst/>
          </a:prstGeom>
        </p:spPr>
        <p:txBody>
          <a:bodyPr/>
          <a:lstStyle/>
          <a:p>
            <a:pPr lvl="0" algn="ctr">
              <a:defRPr/>
            </a:pPr>
            <a:r>
              <a:rPr lang="en-US" sz="5400" b="0" kern="0" dirty="0" smtClean="0">
                <a:latin typeface="Gill Sans"/>
                <a:cs typeface="Gill Sans"/>
              </a:rPr>
              <a:t>Demo</a:t>
            </a:r>
          </a:p>
          <a:p>
            <a:pPr lvl="0" algn="ctr">
              <a:defRPr/>
            </a:pPr>
            <a:endParaRPr lang="en-US" sz="5400" b="0" kern="0" dirty="0">
              <a:latin typeface="Gill Sans"/>
              <a:cs typeface="Gill Sans"/>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144000" cy="6858000"/>
          </a:xfrm>
          <a:prstGeom prst="rect">
            <a:avLst/>
          </a:prstGeom>
        </p:spPr>
      </p:pic>
      <p:sp>
        <p:nvSpPr>
          <p:cNvPr id="8" name="TextBox 3"/>
          <p:cNvSpPr txBox="1">
            <a:spLocks noChangeArrowheads="1"/>
          </p:cNvSpPr>
          <p:nvPr/>
        </p:nvSpPr>
        <p:spPr bwMode="auto">
          <a:xfrm>
            <a:off x="0" y="6611938"/>
            <a:ext cx="67056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blog.google</a:t>
            </a:r>
            <a:r>
              <a:rPr lang="en-US" sz="1000" b="0" dirty="0">
                <a:solidFill>
                  <a:schemeClr val="bg1"/>
                </a:solidFill>
              </a:rPr>
              <a:t>/products/translate/found-translation-more-accurate-fluent-sentences-google-translate/</a:t>
            </a:r>
            <a:endParaRPr lang="en-US" sz="1000" b="0" dirty="0" smtClean="0">
              <a:solidFill>
                <a:schemeClr val="bg1"/>
              </a:solidFill>
            </a:endParaRPr>
          </a:p>
        </p:txBody>
      </p:sp>
    </p:spTree>
    <p:extLst>
      <p:ext uri="{BB962C8B-B14F-4D97-AF65-F5344CB8AC3E}">
        <p14:creationId xmlns:p14="http://schemas.microsoft.com/office/powerpoint/2010/main" val="7391564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Assuming you know</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Word Vectors</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a:t>
            </a:r>
            <a:r>
              <a:rPr lang="en-US" sz="2000" b="0" kern="0" dirty="0" smtClean="0">
                <a:solidFill>
                  <a:srgbClr val="0070C0"/>
                </a:solidFill>
                <a:latin typeface="Gill Sans"/>
                <a:cs typeface="Gill Sans"/>
              </a:rPr>
              <a:t>ense vector representation for words  </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Fully Connected Neural Networks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every node in a layer connected to all nodes in the previous layer</a:t>
            </a:r>
            <a:endParaRPr lang="en-US" sz="2000" b="0" kern="0" dirty="0">
              <a:solidFill>
                <a:srgbClr val="0070C0"/>
              </a:solidFill>
              <a:latin typeface="Gill Sans"/>
              <a:cs typeface="Gill Sans"/>
            </a:endParaRPr>
          </a:p>
        </p:txBody>
      </p:sp>
      <p:sp>
        <p:nvSpPr>
          <p:cNvPr id="16" name="TextBox 15"/>
          <p:cNvSpPr txBox="1"/>
          <p:nvPr/>
        </p:nvSpPr>
        <p:spPr>
          <a:xfrm>
            <a:off x="17929" y="36106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Idea of Backpropagation</a:t>
            </a:r>
            <a:endParaRPr lang="en-US" sz="2400" b="0" kern="0" dirty="0">
              <a:solidFill>
                <a:srgbClr val="000000"/>
              </a:solidFill>
              <a:latin typeface="Gill Sans"/>
              <a:cs typeface="Gill Sans"/>
            </a:endParaRPr>
          </a:p>
        </p:txBody>
      </p:sp>
      <p:sp>
        <p:nvSpPr>
          <p:cNvPr id="17" name="TextBox 16"/>
          <p:cNvSpPr txBox="1"/>
          <p:nvPr/>
        </p:nvSpPr>
        <p:spPr>
          <a:xfrm>
            <a:off x="0" y="3951658"/>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a:t>
            </a:r>
            <a:r>
              <a:rPr lang="en-US" sz="2000" b="0" kern="0" dirty="0" smtClean="0">
                <a:solidFill>
                  <a:srgbClr val="0070C0"/>
                </a:solidFill>
                <a:latin typeface="Gill Sans"/>
                <a:cs typeface="Gill Sans"/>
              </a:rPr>
              <a:t>raining a neural network</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1922044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Limitations of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Constrained API</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fixed size input(image) and output(classes)</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Modelling Sequences</a:t>
            </a:r>
            <a:endParaRPr lang="en-US" sz="2400" b="0" kern="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traditional networks have no sense of ‘state’</a:t>
            </a:r>
          </a:p>
          <a:p>
            <a:pPr lvl="0" algn="ctr">
              <a:defRPr/>
            </a:pPr>
            <a:r>
              <a:rPr lang="en-US" sz="2000" b="0" kern="0" dirty="0" smtClean="0">
                <a:solidFill>
                  <a:srgbClr val="0070C0"/>
                </a:solidFill>
                <a:latin typeface="Gill Sans"/>
                <a:cs typeface="Gill Sans"/>
              </a:rPr>
              <a:t>use </a:t>
            </a:r>
            <a:r>
              <a:rPr lang="en-US" sz="2000" b="0" kern="0" dirty="0">
                <a:solidFill>
                  <a:srgbClr val="0070C0"/>
                </a:solidFill>
                <a:latin typeface="Gill Sans"/>
                <a:cs typeface="Gill Sans"/>
              </a:rPr>
              <a:t>reasoning about previous events to make decision</a:t>
            </a:r>
          </a:p>
        </p:txBody>
      </p:sp>
    </p:spTree>
    <p:extLst>
      <p:ext uri="{BB962C8B-B14F-4D97-AF65-F5344CB8AC3E}">
        <p14:creationId xmlns:p14="http://schemas.microsoft.com/office/powerpoint/2010/main" val="1536947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Use of RNNs</a:t>
            </a:r>
            <a:endParaRPr lang="en-US" sz="3600" b="0" kern="0" dirty="0">
              <a:solidFill>
                <a:srgbClr val="000000"/>
              </a:solidFill>
              <a:latin typeface="Gill Sans"/>
              <a:cs typeface="Gill Sans"/>
            </a:endParaRPr>
          </a:p>
        </p:txBody>
      </p:sp>
      <p:pic>
        <p:nvPicPr>
          <p:cNvPr id="2" name="Picture 1"/>
          <p:cNvPicPr>
            <a:picLocks noChangeAspect="1"/>
          </p:cNvPicPr>
          <p:nvPr/>
        </p:nvPicPr>
        <p:blipFill>
          <a:blip r:embed="rId3"/>
          <a:stretch>
            <a:fillRect/>
          </a:stretch>
        </p:blipFill>
        <p:spPr>
          <a:xfrm>
            <a:off x="0" y="1828800"/>
            <a:ext cx="9144000" cy="2899038"/>
          </a:xfrm>
          <a:prstGeom prst="rect">
            <a:avLst/>
          </a:prstGeom>
        </p:spPr>
      </p:pic>
      <p:sp>
        <p:nvSpPr>
          <p:cNvPr id="4" name="TextBox 3"/>
          <p:cNvSpPr txBox="1">
            <a:spLocks noChangeArrowheads="1"/>
          </p:cNvSpPr>
          <p:nvPr/>
        </p:nvSpPr>
        <p:spPr bwMode="auto">
          <a:xfrm>
            <a:off x="0" y="5895036"/>
            <a:ext cx="2008883" cy="646331"/>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Classification</a:t>
            </a:r>
          </a:p>
          <a:p>
            <a:r>
              <a:rPr lang="en-US" sz="1800" b="0" dirty="0">
                <a:solidFill>
                  <a:schemeClr val="accent5">
                    <a:lumMod val="50000"/>
                  </a:schemeClr>
                </a:solidFill>
                <a:latin typeface="Gill Sans"/>
                <a:cs typeface="Gill Sans"/>
              </a:rPr>
              <a:t> </a:t>
            </a:r>
            <a:r>
              <a:rPr lang="en-US" sz="1800" b="0" dirty="0" smtClean="0">
                <a:solidFill>
                  <a:schemeClr val="accent5">
                    <a:lumMod val="50000"/>
                  </a:schemeClr>
                </a:solidFill>
                <a:latin typeface="Gill Sans"/>
                <a:cs typeface="Gill Sans"/>
              </a:rPr>
              <a:t>(</a:t>
            </a:r>
            <a:r>
              <a:rPr lang="en-US" sz="1800" b="0" dirty="0" err="1" smtClean="0">
                <a:solidFill>
                  <a:schemeClr val="accent5">
                    <a:lumMod val="50000"/>
                  </a:schemeClr>
                </a:solidFill>
                <a:latin typeface="Gill Sans"/>
                <a:cs typeface="Gill Sans"/>
              </a:rPr>
              <a:t>ConvNets</a:t>
            </a:r>
            <a:r>
              <a:rPr lang="en-US" sz="1800" b="0" dirty="0" smtClean="0">
                <a:solidFill>
                  <a:schemeClr val="accent5">
                    <a:lumMod val="50000"/>
                  </a:schemeClr>
                </a:solidFill>
                <a:latin typeface="Gill Sans"/>
                <a:cs typeface="Gill Sans"/>
              </a:rPr>
              <a:t>)</a:t>
            </a:r>
            <a:endParaRPr lang="en-US" sz="1800" b="0" dirty="0">
              <a:solidFill>
                <a:schemeClr val="accent5">
                  <a:lumMod val="50000"/>
                </a:schemeClr>
              </a:solidFill>
              <a:latin typeface="Gill Sans"/>
              <a:cs typeface="Gill Sans"/>
            </a:endParaRPr>
          </a:p>
        </p:txBody>
      </p:sp>
      <p:sp>
        <p:nvSpPr>
          <p:cNvPr id="6" name="TextBox 5"/>
          <p:cNvSpPr txBox="1">
            <a:spLocks noChangeArrowheads="1"/>
          </p:cNvSpPr>
          <p:nvPr/>
        </p:nvSpPr>
        <p:spPr bwMode="auto">
          <a:xfrm>
            <a:off x="1168062" y="5136474"/>
            <a:ext cx="1800045"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Image Captioning</a:t>
            </a:r>
            <a:endParaRPr lang="en-US" sz="1800" b="0" dirty="0">
              <a:solidFill>
                <a:schemeClr val="accent5">
                  <a:lumMod val="50000"/>
                </a:schemeClr>
              </a:solidFill>
              <a:latin typeface="Gill Sans"/>
              <a:cs typeface="Gill Sans"/>
            </a:endParaRPr>
          </a:p>
        </p:txBody>
      </p:sp>
      <p:sp>
        <p:nvSpPr>
          <p:cNvPr id="7" name="TextBox 6"/>
          <p:cNvSpPr txBox="1">
            <a:spLocks noChangeArrowheads="1"/>
          </p:cNvSpPr>
          <p:nvPr/>
        </p:nvSpPr>
        <p:spPr bwMode="auto">
          <a:xfrm>
            <a:off x="2895600" y="5914442"/>
            <a:ext cx="1972207" cy="923330"/>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Sentiment Analysis</a:t>
            </a:r>
          </a:p>
          <a:p>
            <a:r>
              <a:rPr lang="en-US" sz="1800" b="0" dirty="0" smtClean="0">
                <a:solidFill>
                  <a:schemeClr val="accent5">
                    <a:lumMod val="50000"/>
                  </a:schemeClr>
                </a:solidFill>
                <a:latin typeface="Gill Sans"/>
                <a:cs typeface="Gill Sans"/>
              </a:rPr>
              <a:t>Text Classification</a:t>
            </a:r>
          </a:p>
          <a:p>
            <a:r>
              <a:rPr lang="en-US" sz="1800" b="0" dirty="0" smtClean="0">
                <a:solidFill>
                  <a:schemeClr val="accent5">
                    <a:lumMod val="50000"/>
                  </a:schemeClr>
                </a:solidFill>
                <a:latin typeface="Gill Sans"/>
                <a:cs typeface="Gill Sans"/>
              </a:rPr>
              <a:t>Relation Prediction</a:t>
            </a:r>
            <a:endParaRPr lang="en-US" sz="1800" b="0" dirty="0">
              <a:solidFill>
                <a:schemeClr val="accent5">
                  <a:lumMod val="50000"/>
                </a:schemeClr>
              </a:solidFill>
              <a:latin typeface="Gill Sans"/>
              <a:cs typeface="Gill Sans"/>
            </a:endParaRPr>
          </a:p>
        </p:txBody>
      </p:sp>
      <p:sp>
        <p:nvSpPr>
          <p:cNvPr id="8" name="TextBox 7"/>
          <p:cNvSpPr txBox="1">
            <a:spLocks noChangeArrowheads="1"/>
          </p:cNvSpPr>
          <p:nvPr/>
        </p:nvSpPr>
        <p:spPr bwMode="auto">
          <a:xfrm>
            <a:off x="5181600" y="5136474"/>
            <a:ext cx="2013693" cy="369332"/>
          </a:xfrm>
          <a:prstGeom prst="rect">
            <a:avLst/>
          </a:prstGeom>
          <a:noFill/>
          <a:ln w="9525">
            <a:noFill/>
            <a:miter lim="800000"/>
            <a:headEnd/>
            <a:tailEnd/>
          </a:ln>
        </p:spPr>
        <p:txBody>
          <a:bodyPr wrap="none">
            <a:spAutoFit/>
          </a:bodyPr>
          <a:lstStyle/>
          <a:p>
            <a:r>
              <a:rPr lang="en-US" sz="1800" b="0" dirty="0" smtClean="0">
                <a:solidFill>
                  <a:schemeClr val="accent5">
                    <a:lumMod val="50000"/>
                  </a:schemeClr>
                </a:solidFill>
                <a:latin typeface="Gill Sans"/>
                <a:cs typeface="Gill Sans"/>
              </a:rPr>
              <a:t>Machine Translation</a:t>
            </a:r>
            <a:endParaRPr lang="en-US" sz="1800" b="0" dirty="0">
              <a:solidFill>
                <a:schemeClr val="accent5">
                  <a:lumMod val="50000"/>
                </a:schemeClr>
              </a:solidFill>
              <a:latin typeface="Gill Sans"/>
              <a:cs typeface="Gill Sans"/>
            </a:endParaRPr>
          </a:p>
        </p:txBody>
      </p:sp>
      <p:sp>
        <p:nvSpPr>
          <p:cNvPr id="11" name="TextBox 10"/>
          <p:cNvSpPr txBox="1">
            <a:spLocks noChangeArrowheads="1"/>
          </p:cNvSpPr>
          <p:nvPr/>
        </p:nvSpPr>
        <p:spPr bwMode="auto">
          <a:xfrm>
            <a:off x="6481092" y="5895036"/>
            <a:ext cx="2662908" cy="646331"/>
          </a:xfrm>
          <a:prstGeom prst="rect">
            <a:avLst/>
          </a:prstGeom>
          <a:noFill/>
          <a:ln w="9525">
            <a:noFill/>
            <a:miter lim="800000"/>
            <a:headEnd/>
            <a:tailEnd/>
          </a:ln>
        </p:spPr>
        <p:txBody>
          <a:bodyPr wrap="none">
            <a:spAutoFit/>
          </a:bodyPr>
          <a:lstStyle/>
          <a:p>
            <a:pPr algn="r"/>
            <a:r>
              <a:rPr lang="en-US" sz="1800" b="0" dirty="0">
                <a:solidFill>
                  <a:schemeClr val="accent5">
                    <a:lumMod val="50000"/>
                  </a:schemeClr>
                </a:solidFill>
                <a:latin typeface="Gill Sans"/>
                <a:cs typeface="Gill Sans"/>
              </a:rPr>
              <a:t>Entity </a:t>
            </a:r>
            <a:r>
              <a:rPr lang="en-US" sz="1800" b="0" dirty="0" smtClean="0">
                <a:solidFill>
                  <a:schemeClr val="accent5">
                    <a:lumMod val="50000"/>
                  </a:schemeClr>
                </a:solidFill>
                <a:latin typeface="Gill Sans"/>
                <a:cs typeface="Gill Sans"/>
              </a:rPr>
              <a:t>Detection</a:t>
            </a:r>
          </a:p>
          <a:p>
            <a:pPr algn="r"/>
            <a:r>
              <a:rPr lang="en-US" sz="1800" b="0" dirty="0" smtClean="0">
                <a:solidFill>
                  <a:schemeClr val="accent5">
                    <a:lumMod val="50000"/>
                  </a:schemeClr>
                </a:solidFill>
                <a:latin typeface="Gill Sans"/>
                <a:cs typeface="Gill Sans"/>
              </a:rPr>
              <a:t>Video Frame Classification</a:t>
            </a:r>
            <a:endParaRPr lang="en-US" sz="1800" b="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979393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a:t>
            </a:r>
            <a:endParaRPr lang="en-US" sz="3600" b="0" kern="0" dirty="0">
              <a:solidFill>
                <a:srgbClr val="000000"/>
              </a:solidFill>
              <a:latin typeface="Gill Sans"/>
              <a:cs typeface="Gill Sans"/>
            </a:endParaRP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Input: </a:t>
            </a:r>
            <a:r>
              <a:rPr lang="en-US" sz="2400" b="0" kern="0" dirty="0" err="1" smtClean="0">
                <a:solidFill>
                  <a:srgbClr val="000000"/>
                </a:solidFill>
                <a:latin typeface="Gill Sans"/>
                <a:cs typeface="Gill Sans"/>
              </a:rPr>
              <a:t>x</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 </a:t>
            </a:r>
            <a:endParaRPr lang="en-US" sz="2400" b="0" kern="0" dirty="0">
              <a:solidFill>
                <a:srgbClr val="000000"/>
              </a:solidFill>
              <a:latin typeface="Gill Sans"/>
              <a:cs typeface="Gill Sans"/>
            </a:endParaRP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smtClean="0">
                <a:solidFill>
                  <a:srgbClr val="0070C0"/>
                </a:solidFill>
                <a:latin typeface="Gill Sans"/>
                <a:cs typeface="Gill Sans"/>
              </a:rPr>
              <a:t>word embedding</a:t>
            </a:r>
            <a:endParaRPr lang="en-US" sz="2000" b="0" kern="0" dirty="0">
              <a:solidFill>
                <a:srgbClr val="0070C0"/>
              </a:solidFill>
              <a:latin typeface="Gill Sans"/>
              <a:cs typeface="Gill Sans"/>
            </a:endParaRPr>
          </a:p>
        </p:txBody>
      </p:sp>
      <p:sp>
        <p:nvSpPr>
          <p:cNvPr id="9" name="TextBox 8"/>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Memory/State: </a:t>
            </a:r>
            <a:r>
              <a:rPr lang="en-US" sz="2400" b="0" kern="0" dirty="0" err="1" smtClean="0">
                <a:solidFill>
                  <a:srgbClr val="000000"/>
                </a:solidFill>
                <a:latin typeface="Gill Sans"/>
                <a:cs typeface="Gill Sans"/>
              </a:rPr>
              <a:t>h</a:t>
            </a:r>
            <a:r>
              <a:rPr lang="en-US" sz="2400" b="0" kern="0" baseline="-25000" dirty="0" err="1" smtClean="0">
                <a:solidFill>
                  <a:srgbClr val="000000"/>
                </a:solidFill>
                <a:latin typeface="Gill Sans"/>
                <a:cs typeface="Gill Sans"/>
              </a:rPr>
              <a:t>t</a:t>
            </a:r>
            <a:endParaRPr lang="en-US" sz="2400" b="0" kern="0" baseline="-25000" dirty="0">
              <a:solidFill>
                <a:srgbClr val="000000"/>
              </a:solidFill>
              <a:latin typeface="Gill Sans"/>
              <a:cs typeface="Gill Sans"/>
            </a:endParaRPr>
          </a:p>
        </p:txBody>
      </p:sp>
      <p:sp>
        <p:nvSpPr>
          <p:cNvPr id="10" name="TextBox 9"/>
          <p:cNvSpPr txBox="1"/>
          <p:nvPr/>
        </p:nvSpPr>
        <p:spPr>
          <a:xfrm>
            <a:off x="0" y="2971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a:t>
            </a:r>
            <a:r>
              <a:rPr lang="en-US" sz="2000" b="0" kern="0" dirty="0" smtClean="0">
                <a:solidFill>
                  <a:srgbClr val="0070C0"/>
                </a:solidFill>
                <a:latin typeface="Gill Sans"/>
                <a:cs typeface="Gill Sans"/>
              </a:rPr>
              <a:t>mbedding based on current input and previous state</a:t>
            </a:r>
          </a:p>
          <a:p>
            <a:pPr lvl="0" algn="ctr">
              <a:defRPr/>
            </a:pPr>
            <a:r>
              <a:rPr lang="en-US" sz="2000" b="0" kern="0" dirty="0">
                <a:solidFill>
                  <a:srgbClr val="0070C0"/>
                </a:solidFill>
                <a:latin typeface="Gill Sans"/>
                <a:cs typeface="Gill Sans"/>
              </a:rPr>
              <a:t>f</a:t>
            </a:r>
            <a:r>
              <a:rPr lang="en-US" sz="2000" b="0" kern="0" dirty="0" smtClean="0">
                <a:solidFill>
                  <a:srgbClr val="0070C0"/>
                </a:solidFill>
                <a:latin typeface="Gill Sans"/>
                <a:cs typeface="Gill Sans"/>
              </a:rPr>
              <a:t>inal state: </a:t>
            </a:r>
            <a:r>
              <a:rPr lang="en-US" sz="2000" b="0" kern="0" dirty="0" smtClean="0">
                <a:solidFill>
                  <a:srgbClr val="0070C0"/>
                </a:solidFill>
                <a:latin typeface="Gill Sans"/>
                <a:cs typeface="Gill Sans"/>
              </a:rPr>
              <a:t>think </a:t>
            </a:r>
            <a:r>
              <a:rPr lang="en-US" sz="2000" b="0" kern="0" dirty="0" smtClean="0">
                <a:solidFill>
                  <a:srgbClr val="0070C0"/>
                </a:solidFill>
                <a:latin typeface="Gill Sans"/>
                <a:cs typeface="Gill Sans"/>
              </a:rPr>
              <a:t>“sentence </a:t>
            </a:r>
            <a:r>
              <a:rPr lang="en-US" sz="2000" b="0" kern="0" dirty="0">
                <a:solidFill>
                  <a:srgbClr val="0070C0"/>
                </a:solidFill>
                <a:latin typeface="Gill Sans"/>
                <a:cs typeface="Gill Sans"/>
              </a:rPr>
              <a:t>embedding”</a:t>
            </a:r>
          </a:p>
        </p:txBody>
      </p:sp>
      <p:pic>
        <p:nvPicPr>
          <p:cNvPr id="2" name="Picture 1"/>
          <p:cNvPicPr>
            <a:picLocks noChangeAspect="1"/>
          </p:cNvPicPr>
          <p:nvPr/>
        </p:nvPicPr>
        <p:blipFill>
          <a:blip r:embed="rId3"/>
          <a:stretch>
            <a:fillRect/>
          </a:stretch>
        </p:blipFill>
        <p:spPr>
          <a:xfrm>
            <a:off x="470647" y="3770839"/>
            <a:ext cx="8202706" cy="2602974"/>
          </a:xfrm>
          <a:prstGeom prst="rect">
            <a:avLst/>
          </a:prstGeom>
        </p:spPr>
      </p:pic>
    </p:spTree>
    <p:extLst>
      <p:ext uri="{BB962C8B-B14F-4D97-AF65-F5344CB8AC3E}">
        <p14:creationId xmlns:p14="http://schemas.microsoft.com/office/powerpoint/2010/main" val="1858252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Recurrent NNs (more detail)</a:t>
            </a:r>
            <a:endParaRPr lang="en-US" sz="3600" b="0" kern="0" dirty="0">
              <a:solidFill>
                <a:srgbClr val="000000"/>
              </a:solidFill>
              <a:latin typeface="Gill Sans"/>
              <a:cs typeface="Gill Sans"/>
            </a:endParaRPr>
          </a:p>
        </p:txBody>
      </p:sp>
      <p:sp>
        <p:nvSpPr>
          <p:cNvPr id="6" name="TextBox 5"/>
          <p:cNvSpPr txBox="1"/>
          <p:nvPr/>
        </p:nvSpPr>
        <p:spPr>
          <a:xfrm>
            <a:off x="0" y="1657290"/>
            <a:ext cx="9144000" cy="1077218"/>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State: </a:t>
            </a:r>
            <a:r>
              <a:rPr lang="en-US" sz="2400" b="0" kern="0" dirty="0" err="1" smtClean="0">
                <a:solidFill>
                  <a:srgbClr val="000000"/>
                </a:solidFill>
                <a:latin typeface="Gill Sans"/>
                <a:cs typeface="Gill Sans"/>
              </a:rPr>
              <a:t>s</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 </a:t>
            </a:r>
            <a:r>
              <a:rPr lang="en-US" sz="2400" b="0" i="1" kern="0" dirty="0" smtClean="0">
                <a:solidFill>
                  <a:srgbClr val="000000"/>
                </a:solidFill>
                <a:latin typeface="Gill Sans"/>
                <a:cs typeface="Gill Sans"/>
              </a:rPr>
              <a:t>f</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U.x</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dirty="0" smtClean="0">
                <a:solidFill>
                  <a:srgbClr val="000000"/>
                </a:solidFill>
                <a:latin typeface="Gill Sans"/>
                <a:cs typeface="Gill Sans"/>
              </a:rPr>
              <a:t>+ W.s</a:t>
            </a:r>
            <a:r>
              <a:rPr lang="en-US" sz="2400" b="0" kern="0" baseline="-25000" dirty="0" smtClean="0">
                <a:solidFill>
                  <a:srgbClr val="000000"/>
                </a:solidFill>
                <a:latin typeface="Gill Sans"/>
                <a:cs typeface="Gill Sans"/>
              </a:rPr>
              <a:t>t-1</a:t>
            </a:r>
            <a:r>
              <a:rPr lang="en-US" sz="2400" b="0" kern="0" dirty="0" smtClean="0">
                <a:solidFill>
                  <a:srgbClr val="000000"/>
                </a:solidFill>
                <a:latin typeface="Gill Sans"/>
                <a:cs typeface="Gill Sans"/>
              </a:rPr>
              <a:t>)</a:t>
            </a:r>
          </a:p>
          <a:p>
            <a:pPr lvl="0" algn="ctr">
              <a:defRPr/>
            </a:pPr>
            <a:r>
              <a:rPr lang="en-US" sz="2400" b="0" i="1" kern="0" dirty="0" smtClean="0">
                <a:solidFill>
                  <a:schemeClr val="accent5">
                    <a:lumMod val="50000"/>
                  </a:schemeClr>
                </a:solidFill>
                <a:latin typeface="Gill Sans"/>
                <a:cs typeface="Gill Sans"/>
              </a:rPr>
              <a:t>f </a:t>
            </a:r>
            <a:r>
              <a:rPr lang="en-US" sz="2400" b="0" kern="0" dirty="0" smtClean="0">
                <a:solidFill>
                  <a:schemeClr val="accent5">
                    <a:lumMod val="50000"/>
                  </a:schemeClr>
                </a:solidFill>
                <a:latin typeface="Gill Sans"/>
                <a:cs typeface="Gill Sans"/>
              </a:rPr>
              <a:t>is a non-linear function (</a:t>
            </a:r>
            <a:r>
              <a:rPr lang="en-US" sz="2400" b="0" kern="0" dirty="0" err="1" smtClean="0">
                <a:solidFill>
                  <a:schemeClr val="accent5">
                    <a:lumMod val="50000"/>
                  </a:schemeClr>
                </a:solidFill>
                <a:latin typeface="Gill Sans"/>
                <a:cs typeface="Gill Sans"/>
              </a:rPr>
              <a:t>ReLU</a:t>
            </a:r>
            <a:r>
              <a:rPr lang="en-US" sz="2400" b="0" kern="0" dirty="0" smtClean="0">
                <a:solidFill>
                  <a:schemeClr val="accent5">
                    <a:lumMod val="50000"/>
                  </a:schemeClr>
                </a:solidFill>
                <a:latin typeface="Gill Sans"/>
                <a:cs typeface="Gill Sans"/>
              </a:rPr>
              <a:t>, </a:t>
            </a:r>
            <a:r>
              <a:rPr lang="en-US" sz="2400" b="0" kern="0" dirty="0" err="1" smtClean="0">
                <a:solidFill>
                  <a:schemeClr val="accent5">
                    <a:lumMod val="50000"/>
                  </a:schemeClr>
                </a:solidFill>
                <a:latin typeface="Gill Sans"/>
                <a:cs typeface="Gill Sans"/>
              </a:rPr>
              <a:t>tanh</a:t>
            </a:r>
            <a:r>
              <a:rPr lang="en-US" sz="2400" b="0" kern="0" dirty="0" smtClean="0">
                <a:solidFill>
                  <a:schemeClr val="accent5">
                    <a:lumMod val="50000"/>
                  </a:schemeClr>
                </a:solidFill>
                <a:latin typeface="Gill Sans"/>
                <a:cs typeface="Gill Sans"/>
              </a:rPr>
              <a:t>)</a:t>
            </a:r>
          </a:p>
          <a:p>
            <a:pPr lvl="0" algn="ctr">
              <a:defRPr/>
            </a:pPr>
            <a:r>
              <a:rPr lang="en-US" sz="2400" b="0" kern="0" baseline="-25000" dirty="0" smtClean="0">
                <a:solidFill>
                  <a:srgbClr val="000000"/>
                </a:solidFill>
                <a:latin typeface="Gill Sans"/>
                <a:cs typeface="Gill Sans"/>
              </a:rPr>
              <a:t> </a:t>
            </a:r>
          </a:p>
        </p:txBody>
      </p:sp>
      <p:pic>
        <p:nvPicPr>
          <p:cNvPr id="3" name="Picture 2"/>
          <p:cNvPicPr>
            <a:picLocks noChangeAspect="1"/>
          </p:cNvPicPr>
          <p:nvPr/>
        </p:nvPicPr>
        <p:blipFill>
          <a:blip r:embed="rId3"/>
          <a:stretch>
            <a:fillRect/>
          </a:stretch>
        </p:blipFill>
        <p:spPr>
          <a:xfrm>
            <a:off x="1257300" y="3805160"/>
            <a:ext cx="6629400" cy="3079734"/>
          </a:xfrm>
          <a:prstGeom prst="rect">
            <a:avLst/>
          </a:prstGeom>
        </p:spPr>
      </p:pic>
      <p:sp>
        <p:nvSpPr>
          <p:cNvPr id="11" name="TextBox 10"/>
          <p:cNvSpPr txBox="1"/>
          <p:nvPr/>
        </p:nvSpPr>
        <p:spPr>
          <a:xfrm>
            <a:off x="35859" y="2734508"/>
            <a:ext cx="9144000" cy="830997"/>
          </a:xfrm>
          <a:prstGeom prst="rect">
            <a:avLst/>
          </a:prstGeom>
          <a:noFill/>
        </p:spPr>
        <p:txBody>
          <a:bodyPr wrap="square" rtlCol="0">
            <a:spAutoFit/>
          </a:bodyPr>
          <a:lstStyle/>
          <a:p>
            <a:pPr algn="ctr">
              <a:defRPr/>
            </a:pPr>
            <a:r>
              <a:rPr lang="en-US" sz="2400" b="0" kern="0" dirty="0" smtClean="0">
                <a:solidFill>
                  <a:srgbClr val="000000"/>
                </a:solidFill>
                <a:latin typeface="Gill Sans"/>
                <a:cs typeface="Gill Sans"/>
              </a:rPr>
              <a:t>Output: </a:t>
            </a:r>
            <a:r>
              <a:rPr lang="en-US" sz="2400" b="0" kern="0" dirty="0" err="1" smtClean="0">
                <a:solidFill>
                  <a:srgbClr val="000000"/>
                </a:solidFill>
                <a:latin typeface="Gill Sans"/>
                <a:cs typeface="Gill Sans"/>
              </a:rPr>
              <a:t>o</a:t>
            </a:r>
            <a:r>
              <a:rPr lang="en-US" sz="2400" b="0" kern="0" baseline="-25000" dirty="0" err="1" smtClean="0">
                <a:solidFill>
                  <a:srgbClr val="000000"/>
                </a:solidFill>
                <a:latin typeface="Gill Sans"/>
                <a:cs typeface="Gill Sans"/>
              </a:rPr>
              <a:t>t</a:t>
            </a:r>
            <a:r>
              <a:rPr lang="en-US" sz="2400" b="0" kern="0" baseline="-25000" dirty="0" smtClean="0">
                <a:solidFill>
                  <a:srgbClr val="000000"/>
                </a:solidFill>
                <a:latin typeface="Gill Sans"/>
                <a:cs typeface="Gill Sans"/>
              </a:rPr>
              <a:t> </a:t>
            </a:r>
            <a:r>
              <a:rPr lang="en-US" sz="2400" b="0" kern="0" baseline="-25000" dirty="0">
                <a:solidFill>
                  <a:srgbClr val="000000"/>
                </a:solidFill>
                <a:latin typeface="Gill Sans"/>
                <a:cs typeface="Gill Sans"/>
              </a:rPr>
              <a:t>= </a:t>
            </a:r>
            <a:r>
              <a:rPr lang="en-US" sz="2400" b="0" i="1" kern="0" dirty="0" err="1" smtClean="0">
                <a:solidFill>
                  <a:srgbClr val="000000"/>
                </a:solidFill>
                <a:latin typeface="Gill Sans"/>
                <a:cs typeface="Gill Sans"/>
              </a:rPr>
              <a:t>softmax</a:t>
            </a:r>
            <a:r>
              <a:rPr lang="en-US" sz="2400" b="0" kern="0" dirty="0" smtClean="0">
                <a:solidFill>
                  <a:srgbClr val="000000"/>
                </a:solidFill>
                <a:latin typeface="Gill Sans"/>
                <a:cs typeface="Gill Sans"/>
              </a:rPr>
              <a:t>(</a:t>
            </a:r>
            <a:r>
              <a:rPr lang="en-US" sz="2400" b="0" kern="0" dirty="0" err="1" smtClean="0">
                <a:solidFill>
                  <a:srgbClr val="000000"/>
                </a:solidFill>
                <a:latin typeface="Gill Sans"/>
                <a:cs typeface="Gill Sans"/>
              </a:rPr>
              <a:t>V.s</a:t>
            </a:r>
            <a:r>
              <a:rPr lang="en-US" sz="2400" b="0" kern="0" baseline="-25000" dirty="0" err="1" smtClean="0">
                <a:solidFill>
                  <a:srgbClr val="000000"/>
                </a:solidFill>
                <a:latin typeface="Gill Sans"/>
                <a:cs typeface="Gill Sans"/>
              </a:rPr>
              <a:t>t</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a:p>
            <a:pPr lvl="0" algn="ctr">
              <a:defRPr/>
            </a:pPr>
            <a:r>
              <a:rPr lang="en-US" sz="2400" b="0" kern="0" dirty="0">
                <a:solidFill>
                  <a:schemeClr val="accent5">
                    <a:lumMod val="50000"/>
                  </a:schemeClr>
                </a:solidFill>
                <a:latin typeface="Gill Sans"/>
                <a:cs typeface="Gill Sans"/>
              </a:rPr>
              <a:t>o</a:t>
            </a:r>
            <a:r>
              <a:rPr lang="en-US" sz="2400" b="0" kern="0" dirty="0" smtClean="0">
                <a:solidFill>
                  <a:schemeClr val="accent5">
                    <a:lumMod val="50000"/>
                  </a:schemeClr>
                </a:solidFill>
                <a:latin typeface="Gill Sans"/>
                <a:cs typeface="Gill Sans"/>
              </a:rPr>
              <a:t>utput a vector of probabilities</a:t>
            </a:r>
            <a:endParaRPr lang="en-US" sz="2400" b="0" kern="0" dirty="0">
              <a:solidFill>
                <a:schemeClr val="accent5">
                  <a:lumMod val="50000"/>
                </a:schemeClr>
              </a:solidFill>
              <a:latin typeface="Gill Sans"/>
              <a:cs typeface="Gill Sans"/>
            </a:endParaRPr>
          </a:p>
        </p:txBody>
      </p:sp>
    </p:spTree>
    <p:extLst>
      <p:ext uri="{BB962C8B-B14F-4D97-AF65-F5344CB8AC3E}">
        <p14:creationId xmlns:p14="http://schemas.microsoft.com/office/powerpoint/2010/main" val="1082186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49618</TotalTime>
  <Words>1387</Words>
  <Application>Microsoft Macintosh PowerPoint</Application>
  <PresentationFormat>On-screen Show (4:3)</PresentationFormat>
  <Paragraphs>237</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Black</vt:lpstr>
      <vt:lpstr>Gill Sans</vt:lpstr>
      <vt:lpstr>Mangal</vt:lpstr>
      <vt:lpstr>Wingdings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Salman Mohammed</cp:lastModifiedBy>
  <cp:revision>9060</cp:revision>
  <cp:lastPrinted>2017-06-07T07:31:03Z</cp:lastPrinted>
  <dcterms:created xsi:type="dcterms:W3CDTF">2012-08-31T06:36:49Z</dcterms:created>
  <dcterms:modified xsi:type="dcterms:W3CDTF">2017-06-07T16:12:31Z</dcterms:modified>
  <cp:category/>
</cp:coreProperties>
</file>